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2"/>
  </p:notesMasterIdLst>
  <p:sldIdLst>
    <p:sldId id="286" r:id="rId5"/>
    <p:sldId id="302" r:id="rId6"/>
    <p:sldId id="316" r:id="rId7"/>
    <p:sldId id="303" r:id="rId8"/>
    <p:sldId id="312" r:id="rId9"/>
    <p:sldId id="313" r:id="rId10"/>
    <p:sldId id="336" r:id="rId11"/>
    <p:sldId id="334" r:id="rId12"/>
    <p:sldId id="315" r:id="rId13"/>
    <p:sldId id="340" r:id="rId14"/>
    <p:sldId id="341" r:id="rId15"/>
    <p:sldId id="337" r:id="rId16"/>
    <p:sldId id="338" r:id="rId17"/>
    <p:sldId id="339" r:id="rId18"/>
    <p:sldId id="304" r:id="rId19"/>
    <p:sldId id="333" r:id="rId20"/>
    <p:sldId id="310" r:id="rId21"/>
    <p:sldId id="317" r:id="rId22"/>
    <p:sldId id="321" r:id="rId23"/>
    <p:sldId id="325" r:id="rId24"/>
    <p:sldId id="308" r:id="rId25"/>
    <p:sldId id="311" r:id="rId26"/>
    <p:sldId id="318" r:id="rId27"/>
    <p:sldId id="329" r:id="rId28"/>
    <p:sldId id="326" r:id="rId29"/>
    <p:sldId id="327" r:id="rId30"/>
    <p:sldId id="295" r:id="rId31"/>
  </p:sldIdLst>
  <p:sldSz cx="12192000" cy="6858000"/>
  <p:notesSz cx="6858000" cy="9144000"/>
  <p:custDataLst>
    <p:tags r:id="rId33"/>
  </p:custDataLst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jo Kanerva" initials="MK" lastIdx="9" clrIdx="0">
    <p:extLst>
      <p:ext uri="{19B8F6BF-5375-455C-9EA6-DF929625EA0E}">
        <p15:presenceInfo xmlns:p15="http://schemas.microsoft.com/office/powerpoint/2012/main" userId="S::marjo.kanerva@cocomms.com::9c3b6cbd-04ef-49e4-a5e6-f36e8350620a" providerId="AD"/>
      </p:ext>
    </p:extLst>
  </p:cmAuthor>
  <p:cmAuthor id="2" name="Kaisa Rajala" initials="KR" lastIdx="15" clrIdx="1">
    <p:extLst>
      <p:ext uri="{19B8F6BF-5375-455C-9EA6-DF929625EA0E}">
        <p15:presenceInfo xmlns:p15="http://schemas.microsoft.com/office/powerpoint/2012/main" userId="S::kaisa.rajala@cocomms.com::9b5d17fd-e020-43bc-a8b2-e707ac1cc0b5" providerId="AD"/>
      </p:ext>
    </p:extLst>
  </p:cmAuthor>
  <p:cmAuthor id="3" name="Minnakaisa Ahonen" initials="MA" lastIdx="7" clrIdx="2">
    <p:extLst>
      <p:ext uri="{19B8F6BF-5375-455C-9EA6-DF929625EA0E}">
        <p15:presenceInfo xmlns:p15="http://schemas.microsoft.com/office/powerpoint/2012/main" userId="S::minnakaisa.ahonen@esett.com::1f81c2d2-c1d1-47e5-b972-ed17562685c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6" autoAdjust="0"/>
    <p:restoredTop sz="94807"/>
  </p:normalViewPr>
  <p:slideViewPr>
    <p:cSldViewPr snapToGrid="0">
      <p:cViewPr varScale="1">
        <p:scale>
          <a:sx n="108" d="100"/>
          <a:sy n="108" d="100"/>
        </p:scale>
        <p:origin x="8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04B91-D40B-D344-A2DE-5062ED12EF95}" type="datetimeFigureOut">
              <a:rPr lang="fi-FI" smtClean="0"/>
              <a:t>20.4.2020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B5C9A-8F37-5D4A-AC57-B5FAF5823E3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2591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FA515C-CD54-B541-8AD1-BA99E40FA8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FDB69791-DFC7-6749-A863-CFF1D47498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Add heading</a:t>
            </a:r>
            <a:endParaRPr lang="fi-FI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CC3BC9F-9710-4D43-AD2F-115905AA92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subheading</a:t>
            </a:r>
            <a:endParaRPr lang="fi-FI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2F600E-8CB9-4D48-B577-BF99F070B1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2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75951" y="0"/>
            <a:ext cx="5016047" cy="6857999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6" y="699816"/>
            <a:ext cx="544839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39690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Rektangel 4"/>
          <p:cNvSpPr/>
          <p:nvPr userDrawn="1"/>
        </p:nvSpPr>
        <p:spPr>
          <a:xfrm>
            <a:off x="3176" y="6453336"/>
            <a:ext cx="12188824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6359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2900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065" y="2168526"/>
            <a:ext cx="5074610" cy="2921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B68768-DE01-2A48-8F72-431A429543D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53625" y="2593489"/>
            <a:ext cx="5016046" cy="35394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185FCE6-29DE-BD4E-9DA9-5DA5BE935F6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422065" y="2593488"/>
            <a:ext cx="5074610" cy="3564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Rektangel 6"/>
          <p:cNvSpPr/>
          <p:nvPr userDrawn="1"/>
        </p:nvSpPr>
        <p:spPr>
          <a:xfrm>
            <a:off x="3176" y="6453336"/>
            <a:ext cx="12188824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0378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3B33F3-300E-1A47-BD61-2E453B3DCE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14C9F0-3B70-0B4C-921F-EE5152383F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1490" y="2999487"/>
            <a:ext cx="3229021" cy="8590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516189-53BB-F245-AA2A-9C84F3E009BB}"/>
              </a:ext>
            </a:extLst>
          </p:cNvPr>
          <p:cNvSpPr txBox="1"/>
          <p:nvPr userDrawn="1"/>
        </p:nvSpPr>
        <p:spPr>
          <a:xfrm>
            <a:off x="4106334" y="4275667"/>
            <a:ext cx="3979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400">
                <a:solidFill>
                  <a:schemeClr val="bg1"/>
                </a:solidFill>
              </a:rPr>
              <a:t>WE SETTLE, TOGETHER!</a:t>
            </a:r>
          </a:p>
        </p:txBody>
      </p:sp>
    </p:spTree>
    <p:extLst>
      <p:ext uri="{BB962C8B-B14F-4D97-AF65-F5344CB8AC3E}">
        <p14:creationId xmlns:p14="http://schemas.microsoft.com/office/powerpoint/2010/main" val="633177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2AB0580-6E11-5F46-85BE-9DD7001A4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FDB69791-DFC7-6749-A863-CFF1D47498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accent3"/>
                </a:solidFill>
              </a:defRPr>
            </a:lvl1pPr>
          </a:lstStyle>
          <a:p>
            <a:r>
              <a:rPr lang="en-US"/>
              <a:t>Add heading</a:t>
            </a:r>
            <a:endParaRPr lang="fi-FI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CC3BC9F-9710-4D43-AD2F-115905AA92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subheading</a:t>
            </a:r>
            <a:endParaRPr lang="fi-FI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2F600E-8CB9-4D48-B577-BF99F070B1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67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B82AC1-5ABE-8B45-8DAD-C0CBB92242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43CE8FA-C7C4-1E4C-B5A2-36B033FDF1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Add heading</a:t>
            </a:r>
            <a:endParaRPr lang="fi-FI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F23DEBC-764C-BE42-87B5-FB0B0797D2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 subheading</a:t>
            </a:r>
            <a:endParaRPr lang="fi-FI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F986F0E-F217-E54C-8F71-19393AADBE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8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088305-55A4-F440-8768-73135FC0DD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A11CA3B-49E3-144F-A42F-074C05C8640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324049CD-EE0E-8444-A209-B3AD3BBD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06D9C3-73E3-7744-881D-894CF8497BB3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20 April 2020</a:t>
            </a:fld>
            <a:endParaRPr lang="en-GB" sz="900" noProof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85E36B-7B21-204C-84E1-AF3FE4FBAD31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AD9060-FCC4-5645-BEF3-313267821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8" name="Rektangel 7"/>
          <p:cNvSpPr/>
          <p:nvPr userDrawn="1"/>
        </p:nvSpPr>
        <p:spPr>
          <a:xfrm>
            <a:off x="3176" y="6453336"/>
            <a:ext cx="12188824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1000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A71AB7-F817-584E-A4FB-6C558ADCB0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5B936BB-7AED-BB4A-A6B9-BED7571356E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324049CD-EE0E-8444-A209-B3AD3BBD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85E36B-7B21-204C-84E1-AF3FE4FBAD31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AD9060-FCC4-5645-BEF3-313267821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09A9AA-DBF2-E642-A230-5C6D779113F4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20 April 2020</a:t>
            </a:fld>
            <a:endParaRPr lang="en-GB" sz="900" noProof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Rektangel 8"/>
          <p:cNvSpPr/>
          <p:nvPr userDrawn="1"/>
        </p:nvSpPr>
        <p:spPr>
          <a:xfrm>
            <a:off x="3176" y="6453336"/>
            <a:ext cx="12188824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9556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B82AC1-5ABE-8B45-8DAD-C0CBB92242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849067-6132-1B4B-8211-67C81C7B4B86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7DC982-F9D9-8844-9F26-CA40473C69BC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90B4196-34B9-064E-82AE-E810168A53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96410144-ADD5-2747-AD2A-BEA1123C8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F93DA-078F-2C41-908E-E24B709732F0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20 April 2020</a:t>
            </a:fld>
            <a:endParaRPr lang="en-GB" sz="900" noProof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Rektangel 8"/>
          <p:cNvSpPr/>
          <p:nvPr userDrawn="1"/>
        </p:nvSpPr>
        <p:spPr>
          <a:xfrm>
            <a:off x="3176" y="6453336"/>
            <a:ext cx="12188824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0756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F1AB8D-98D4-8D49-B170-EEE2027C08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1BABD7E-E58A-124F-9AA7-977D1994345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3C0AAA-7DF9-DA48-BD59-D6120DCC6A7C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935108D-2B86-0842-8131-EB0FFB0C94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8882E88B-9C98-5345-8414-F5BD4CCAC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FEE6DB-A3EB-8F42-A3B2-DDB8CA05C598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20 April 2020</a:t>
            </a:fld>
            <a:endParaRPr lang="en-GB" sz="900" noProof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Rektangel 10"/>
          <p:cNvSpPr/>
          <p:nvPr userDrawn="1"/>
        </p:nvSpPr>
        <p:spPr>
          <a:xfrm>
            <a:off x="3176" y="6462214"/>
            <a:ext cx="12188824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448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929885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name="think-cell Slide" r:id="rId5" imgW="523" imgH="499" progId="TCLayout.ActiveDocument.1">
                  <p:embed/>
                </p:oleObj>
              </mc:Choice>
              <mc:Fallback>
                <p:oleObj name="think-cell Slide" r:id="rId5" imgW="523" imgH="499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ktangel 4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sv-SE" sz="32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6F701-AF68-3047-A1FF-A02578942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5" y="2168525"/>
            <a:ext cx="10743050" cy="3997325"/>
          </a:xfrm>
          <a:prstGeom prst="rect">
            <a:avLst/>
          </a:prstGeom>
        </p:spPr>
        <p:txBody>
          <a:bodyPr/>
          <a:lstStyle>
            <a:lvl2pPr marL="400050" indent="-136525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2pPr>
            <a:lvl3pPr marL="534988" indent="-128588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3pPr>
            <a:lvl4pPr marL="671513" indent="-136525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4pPr>
            <a:lvl5pPr marL="760413" indent="-88900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7" name="Rektangel 6"/>
          <p:cNvSpPr/>
          <p:nvPr userDrawn="1"/>
        </p:nvSpPr>
        <p:spPr>
          <a:xfrm>
            <a:off x="3176" y="6453336"/>
            <a:ext cx="12188824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8299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39690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065" y="2168525"/>
            <a:ext cx="5074610" cy="3997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Rektangel 4"/>
          <p:cNvSpPr/>
          <p:nvPr userDrawn="1"/>
        </p:nvSpPr>
        <p:spPr>
          <a:xfrm>
            <a:off x="3176" y="6453336"/>
            <a:ext cx="12188824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44322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6185203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think-cell Slide" r:id="rId17" imgW="523" imgH="499" progId="TCLayout.ActiveDocument.1">
                  <p:embed/>
                </p:oleObj>
              </mc:Choice>
              <mc:Fallback>
                <p:oleObj name="think-cell Slide" r:id="rId17" imgW="523" imgH="499" progId="TCLayout.ActiveDocument.1">
                  <p:embed/>
                  <p:pic>
                    <p:nvPicPr>
                      <p:cNvPr id="5" name="Objekt 4" hidden="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ktangel 3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32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DF2D4F-B35A-104D-B637-07A45B067BE5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A3140F-9E08-0343-B93A-86E0400FB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699816"/>
            <a:ext cx="107264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E6DA3-5706-814D-BBF6-BD45C3494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3625" y="2168131"/>
            <a:ext cx="10726433" cy="3990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EA74CD-F8EE-DD4A-AED1-AAC403C20842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81D733A-97DE-2B4D-914A-0D42DBF39860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9F23BE-24DE-674E-BD23-7A594435CDBB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20 April 2020</a:t>
            </a:fld>
            <a:endParaRPr lang="en-GB" sz="900" noProof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7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60" r:id="rId4"/>
    <p:sldLayoutId id="2147483662" r:id="rId5"/>
    <p:sldLayoutId id="2147483659" r:id="rId6"/>
    <p:sldLayoutId id="2147483658" r:id="rId7"/>
    <p:sldLayoutId id="2147483650" r:id="rId8"/>
    <p:sldLayoutId id="2147483652" r:id="rId9"/>
    <p:sldLayoutId id="2147483663" r:id="rId10"/>
    <p:sldLayoutId id="2147483661" r:id="rId11"/>
    <p:sldLayoutId id="2147483657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00050" indent="-12858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34988" indent="-12858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671513" indent="-136525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60413" indent="-889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74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settlement@esett.com" TargetMode="External"/><Relationship Id="rId2" Type="http://schemas.openxmlformats.org/officeDocument/2006/relationships/hyperlink" Target="http://www.esett.com/contact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993531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1" name="think-cell Slide" r:id="rId5" imgW="523" imgH="499" progId="TCLayout.ActiveDocument.1">
                  <p:embed/>
                </p:oleObj>
              </mc:Choice>
              <mc:Fallback>
                <p:oleObj name="think-cell Slide" r:id="rId5" imgW="523" imgH="499" progId="TCLayout.ActiveDocument.1">
                  <p:embed/>
                  <p:pic>
                    <p:nvPicPr>
                      <p:cNvPr id="6" name="Objekt 5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ktangel 1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320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3A6264-3B3D-8448-89F2-01B5B0A29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2804044"/>
            <a:ext cx="5906255" cy="1249912"/>
          </a:xfrm>
        </p:spPr>
        <p:txBody>
          <a:bodyPr/>
          <a:lstStyle/>
          <a:p>
            <a:r>
              <a:rPr lang="en-US" dirty="0"/>
              <a:t>Single Balance </a:t>
            </a:r>
            <a:br>
              <a:rPr lang="en-US" dirty="0"/>
            </a:br>
            <a:r>
              <a:rPr lang="en-US" dirty="0"/>
              <a:t>Commissioning Plan</a:t>
            </a:r>
            <a:endParaRPr lang="en-GB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645DFF2-AD41-4EEB-B863-88EBE7FB16F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947057" y="4041549"/>
            <a:ext cx="5229225" cy="1050925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Draft plan for Customer Committee’s comments </a:t>
            </a:r>
          </a:p>
          <a:p>
            <a:r>
              <a:rPr lang="en-GB" dirty="0">
                <a:solidFill>
                  <a:schemeClr val="bg1"/>
                </a:solidFill>
              </a:rPr>
              <a:t>Version 0.1</a:t>
            </a:r>
          </a:p>
        </p:txBody>
      </p:sp>
    </p:spTree>
    <p:extLst>
      <p:ext uri="{BB962C8B-B14F-4D97-AF65-F5344CB8AC3E}">
        <p14:creationId xmlns:p14="http://schemas.microsoft.com/office/powerpoint/2010/main" val="368899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8A5181DE-0668-4878-A70A-BB53349C7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Imbalance</a:t>
            </a:r>
            <a:r>
              <a:rPr lang="fi-FI" dirty="0"/>
              <a:t> </a:t>
            </a:r>
            <a:r>
              <a:rPr lang="fi-FI" dirty="0" err="1"/>
              <a:t>Result</a:t>
            </a:r>
            <a:r>
              <a:rPr lang="fi-FI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Imbalance</a:t>
            </a:r>
            <a:r>
              <a:rPr lang="fi-FI" dirty="0"/>
              <a:t> </a:t>
            </a:r>
            <a:r>
              <a:rPr lang="fi-FI" dirty="0" err="1"/>
              <a:t>Factor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Imbalance</a:t>
            </a:r>
            <a:r>
              <a:rPr lang="fi-FI" dirty="0"/>
              <a:t> </a:t>
            </a:r>
            <a:r>
              <a:rPr lang="fi-FI" dirty="0" err="1"/>
              <a:t>Skewness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E22AAC59-6C93-4202-ACEB-7130C00B2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Adjusted formulas on Single balance model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10183C11-DA9D-4466-B0E7-3BECD8862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261" y="2430380"/>
            <a:ext cx="9144000" cy="1118795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B5D8DF65-876C-4C93-9BF1-9BF34E83C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261" y="3775040"/>
            <a:ext cx="9144000" cy="1130440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BBE14613-D71A-4DB2-B5A0-22A1A2650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261" y="5195421"/>
            <a:ext cx="9144000" cy="7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882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FEBDC220-3179-40B4-9043-891B7423E1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Relative Imbalance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Production Imbalance Loss KPI is no longer relevant as single price is used instead of dual pricing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6CB2F14F-44BA-48B3-AC38-85B1B4808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Adjusted formulas on Single balance model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A6AA119F-9E0D-40AB-9B63-892F8B148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261" y="2434029"/>
            <a:ext cx="9164410" cy="112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49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F0D6DF4A-B32F-4235-A4F0-24BBFA7734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D3417AE2-94C7-41DE-B6F7-D11F5767B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Advanced Settlement Report (</a:t>
            </a:r>
            <a:r>
              <a:rPr lang="fi-FI" dirty="0" err="1"/>
              <a:t>Week</a:t>
            </a:r>
            <a:r>
              <a:rPr lang="fi-FI" dirty="0"/>
              <a:t>/</a:t>
            </a:r>
            <a:r>
              <a:rPr lang="fi-FI" dirty="0" err="1"/>
              <a:t>Month</a:t>
            </a:r>
            <a:r>
              <a:rPr lang="fi-FI" dirty="0"/>
              <a:t>) </a:t>
            </a:r>
            <a:r>
              <a:rPr lang="fi-FI" dirty="0" err="1"/>
              <a:t>changes</a:t>
            </a:r>
            <a:endParaRPr lang="fi-FI" dirty="0"/>
          </a:p>
        </p:txBody>
      </p:sp>
      <p:pic>
        <p:nvPicPr>
          <p:cNvPr id="4" name="Sisällön paikkamerkki 4">
            <a:extLst>
              <a:ext uri="{FF2B5EF4-FFF2-40B4-BE49-F238E27FC236}">
                <a16:creationId xmlns:a16="http://schemas.microsoft.com/office/drawing/2014/main" id="{7C71FB71-868A-4D4C-9284-CFBD1F69CEC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25" y="2168525"/>
            <a:ext cx="4656101" cy="3968750"/>
          </a:xfrm>
          <a:prstGeom prst="rect">
            <a:avLst/>
          </a:prstGeom>
        </p:spPr>
      </p:pic>
      <p:pic>
        <p:nvPicPr>
          <p:cNvPr id="5" name="Sisällön paikkamerkki 5">
            <a:extLst>
              <a:ext uri="{FF2B5EF4-FFF2-40B4-BE49-F238E27FC236}">
                <a16:creationId xmlns:a16="http://schemas.microsoft.com/office/drawing/2014/main" id="{CEABAA8F-33E4-4F39-AD10-AAF7D828AADE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0133" y="2168525"/>
            <a:ext cx="5075237" cy="3807234"/>
          </a:xfrm>
          <a:prstGeom prst="rect">
            <a:avLst/>
          </a:prstGeom>
        </p:spPr>
      </p:pic>
      <p:sp>
        <p:nvSpPr>
          <p:cNvPr id="6" name="Suorakulmio 5">
            <a:extLst>
              <a:ext uri="{FF2B5EF4-FFF2-40B4-BE49-F238E27FC236}">
                <a16:creationId xmlns:a16="http://schemas.microsoft.com/office/drawing/2014/main" id="{31919A9B-03BE-467F-9BDD-543B4C06D5B6}"/>
              </a:ext>
            </a:extLst>
          </p:cNvPr>
          <p:cNvSpPr/>
          <p:nvPr/>
        </p:nvSpPr>
        <p:spPr>
          <a:xfrm rot="19548719">
            <a:off x="3645800" y="3443389"/>
            <a:ext cx="2224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8EFE0DDF-7494-4790-80C5-631B36F81E0C}"/>
              </a:ext>
            </a:extLst>
          </p:cNvPr>
          <p:cNvSpPr/>
          <p:nvPr/>
        </p:nvSpPr>
        <p:spPr>
          <a:xfrm rot="19548719">
            <a:off x="9364752" y="3515395"/>
            <a:ext cx="2224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New</a:t>
            </a:r>
            <a:endParaRPr lang="fi-FI" sz="2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36353907-4234-4ED6-B025-AE5454CA1DD0}"/>
              </a:ext>
            </a:extLst>
          </p:cNvPr>
          <p:cNvSpPr/>
          <p:nvPr/>
        </p:nvSpPr>
        <p:spPr>
          <a:xfrm>
            <a:off x="8331208" y="5446505"/>
            <a:ext cx="274748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Old charts will be removed, and new charts will replace them</a:t>
            </a:r>
            <a:endParaRPr lang="en-US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8112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CA26CD8A-87C7-49DD-8A46-055D2D24D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F977ECB5-1447-40CD-B8AF-5F7935F97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BRP </a:t>
            </a:r>
            <a:r>
              <a:rPr lang="fi-FI" dirty="0" err="1"/>
              <a:t>Imbalance</a:t>
            </a:r>
            <a:r>
              <a:rPr lang="fi-FI" dirty="0"/>
              <a:t> KPI Report (</a:t>
            </a:r>
            <a:r>
              <a:rPr lang="fi-FI" dirty="0" err="1"/>
              <a:t>Own</a:t>
            </a:r>
            <a:r>
              <a:rPr lang="fi-FI" dirty="0"/>
              <a:t> Data/Country) </a:t>
            </a:r>
            <a:r>
              <a:rPr lang="fi-FI" dirty="0" err="1"/>
              <a:t>changes</a:t>
            </a:r>
            <a:endParaRPr lang="fi-FI" dirty="0"/>
          </a:p>
        </p:txBody>
      </p:sp>
      <p:pic>
        <p:nvPicPr>
          <p:cNvPr id="4" name="Sisällön paikkamerkki 3">
            <a:extLst>
              <a:ext uri="{FF2B5EF4-FFF2-40B4-BE49-F238E27FC236}">
                <a16:creationId xmlns:a16="http://schemas.microsoft.com/office/drawing/2014/main" id="{D2A50333-EB0E-4AD5-B792-63BD20901CFA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83" y="2226780"/>
            <a:ext cx="10742612" cy="1784417"/>
          </a:xfrm>
          <a:prstGeom prst="rect">
            <a:avLst/>
          </a:prstGeom>
        </p:spPr>
      </p:pic>
      <p:sp>
        <p:nvSpPr>
          <p:cNvPr id="5" name="Suorakulmio 4">
            <a:extLst>
              <a:ext uri="{FF2B5EF4-FFF2-40B4-BE49-F238E27FC236}">
                <a16:creationId xmlns:a16="http://schemas.microsoft.com/office/drawing/2014/main" id="{0F59EACD-FD7B-4CF4-854A-00245C571EB2}"/>
              </a:ext>
            </a:extLst>
          </p:cNvPr>
          <p:cNvSpPr/>
          <p:nvPr/>
        </p:nvSpPr>
        <p:spPr>
          <a:xfrm rot="20227404">
            <a:off x="1212684" y="2417712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000" b="1" cap="none" spc="0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  <a:endParaRPr lang="fi-FI" sz="2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9552EBB5-CC87-41B7-813B-C802A9B3C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9861" y="4333278"/>
            <a:ext cx="5807968" cy="1906306"/>
          </a:xfrm>
          <a:prstGeom prst="rect">
            <a:avLst/>
          </a:prstGeom>
        </p:spPr>
      </p:pic>
      <p:sp>
        <p:nvSpPr>
          <p:cNvPr id="7" name="Suorakulmio 6">
            <a:extLst>
              <a:ext uri="{FF2B5EF4-FFF2-40B4-BE49-F238E27FC236}">
                <a16:creationId xmlns:a16="http://schemas.microsoft.com/office/drawing/2014/main" id="{8BA0C252-597C-47D2-8424-5BD810FD9E99}"/>
              </a:ext>
            </a:extLst>
          </p:cNvPr>
          <p:cNvSpPr/>
          <p:nvPr/>
        </p:nvSpPr>
        <p:spPr>
          <a:xfrm rot="20227404">
            <a:off x="3876197" y="4443897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3069132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C512B738-D2B7-49E7-9083-176B7751E3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364D3936-A8A8-4840-BC4D-EFF7058AA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BRP </a:t>
            </a:r>
            <a:r>
              <a:rPr lang="fi-FI" dirty="0" err="1"/>
              <a:t>Imbalance</a:t>
            </a:r>
            <a:r>
              <a:rPr lang="fi-FI" dirty="0"/>
              <a:t> KPI Report </a:t>
            </a:r>
            <a:r>
              <a:rPr lang="fi-FI" dirty="0" err="1"/>
              <a:t>new</a:t>
            </a:r>
            <a:r>
              <a:rPr lang="fi-FI" dirty="0"/>
              <a:t> formula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75C94D79-C2C2-4A4C-8E1D-0C570B534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7075" y="3182007"/>
            <a:ext cx="5755923" cy="2437531"/>
          </a:xfrm>
          <a:prstGeom prst="rect">
            <a:avLst/>
          </a:prstGeom>
        </p:spPr>
      </p:pic>
      <p:pic>
        <p:nvPicPr>
          <p:cNvPr id="5" name="Sisällön paikkamerkki 5">
            <a:extLst>
              <a:ext uri="{FF2B5EF4-FFF2-40B4-BE49-F238E27FC236}">
                <a16:creationId xmlns:a16="http://schemas.microsoft.com/office/drawing/2014/main" id="{F9B97AF0-8846-4594-8E09-4FC5B80E82B8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25" y="2168525"/>
            <a:ext cx="5014912" cy="2142935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42499113-291B-48DE-924D-AFEA0DCD0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25" y="4400773"/>
            <a:ext cx="5014912" cy="2212931"/>
          </a:xfrm>
          <a:prstGeom prst="rect">
            <a:avLst/>
          </a:prstGeom>
        </p:spPr>
      </p:pic>
      <p:sp>
        <p:nvSpPr>
          <p:cNvPr id="7" name="Suorakulmio 6">
            <a:extLst>
              <a:ext uri="{FF2B5EF4-FFF2-40B4-BE49-F238E27FC236}">
                <a16:creationId xmlns:a16="http://schemas.microsoft.com/office/drawing/2014/main" id="{CBB6AD25-4025-471D-A4FC-DB2A6E123B02}"/>
              </a:ext>
            </a:extLst>
          </p:cNvPr>
          <p:cNvSpPr/>
          <p:nvPr/>
        </p:nvSpPr>
        <p:spPr>
          <a:xfrm rot="20227404">
            <a:off x="4508850" y="2719496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5D7E0303-617B-4EB2-9626-948474E98FE5}"/>
              </a:ext>
            </a:extLst>
          </p:cNvPr>
          <p:cNvSpPr/>
          <p:nvPr/>
        </p:nvSpPr>
        <p:spPr>
          <a:xfrm rot="20227404">
            <a:off x="4364833" y="5758121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B64D8751-1B26-4660-B9D1-BE68FB82D4A6}"/>
              </a:ext>
            </a:extLst>
          </p:cNvPr>
          <p:cNvSpPr/>
          <p:nvPr/>
        </p:nvSpPr>
        <p:spPr>
          <a:xfrm>
            <a:off x="6257075" y="5696566"/>
            <a:ext cx="4691232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New BRP Imbalance KPI Report’s threshold values per country will be the same as current threshold values on Consumption Imbalance side </a:t>
            </a:r>
            <a:endParaRPr lang="en-US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6B3138A4-0A4B-4B9D-8734-D75B7D623F82}"/>
              </a:ext>
            </a:extLst>
          </p:cNvPr>
          <p:cNvSpPr/>
          <p:nvPr/>
        </p:nvSpPr>
        <p:spPr>
          <a:xfrm rot="20227404">
            <a:off x="10706186" y="3903966"/>
            <a:ext cx="90858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7844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28B6DB-5D3D-814D-9C85-4DCBFD706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eSett will start to use the new model after the Single balance model Go-Live date (GL) is introduced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Delivery days before GL will be calculated using the two balance model (e.g. where there is separate Consumption and Production imbalance)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Delivery days after GL will be calculated using the single balance and single price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eSett will report settlement results based on which model the delivery day is using (before or after GL). During the transition period the settlement results consist of:</a:t>
            </a:r>
          </a:p>
          <a:p>
            <a:pPr marL="685800" lvl="1" indent="-285750"/>
            <a:r>
              <a:rPr lang="en-US" dirty="0"/>
              <a:t>Two balance model results </a:t>
            </a:r>
          </a:p>
          <a:p>
            <a:pPr marL="685800" lvl="1" indent="-285750"/>
            <a:r>
              <a:rPr lang="en-US" dirty="0"/>
              <a:t>Single balance results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Some attributes will be changed in the dataflows due to the Single balance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95D508-20B3-CD46-B040-07D406052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Transition phase reporting</a:t>
            </a:r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286B4892-556D-4551-B199-63EEE8CF7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750" y="4857741"/>
            <a:ext cx="10334625" cy="149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30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15">
            <a:extLst>
              <a:ext uri="{FF2B5EF4-FFF2-40B4-BE49-F238E27FC236}">
                <a16:creationId xmlns:a16="http://schemas.microsoft.com/office/drawing/2014/main" id="{1E844EBB-9B79-48D9-85F6-5DD18BE73C0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B51E815-4ECF-4269-8C4A-C9BE3D5A0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Renewal of Agreements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3C7F187-6B5D-4B61-9C08-468885B3EF6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Imbalance Settlement Agreement will be renewed, following appendices will updated to reflect single balance model:</a:t>
            </a:r>
          </a:p>
          <a:p>
            <a:pPr marL="685800" lvl="1" indent="-285750"/>
            <a:r>
              <a:rPr lang="en-GB" dirty="0"/>
              <a:t>Appendix 1, Fees</a:t>
            </a:r>
          </a:p>
          <a:p>
            <a:pPr marL="685800" lvl="1" indent="-285750"/>
            <a:r>
              <a:rPr lang="en-GB" dirty="0"/>
              <a:t>Appendix 2, Collaterals</a:t>
            </a:r>
          </a:p>
          <a:p>
            <a:pPr marL="685800" lvl="1" indent="-285750"/>
            <a:r>
              <a:rPr lang="en-GB" dirty="0"/>
              <a:t>Appendix 3, NBS Handbook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changes to the settlement account agreements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Balance agreements in all countries will be adjusted to reflect single balance model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9287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9F285367-CEE1-45D7-BA1A-70C83A74D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D6D09107-6EEF-45D0-9117-6B17A41AE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692150"/>
            <a:ext cx="10726433" cy="1325563"/>
          </a:xfrm>
        </p:spPr>
        <p:txBody>
          <a:bodyPr/>
          <a:lstStyle/>
          <a:p>
            <a:r>
              <a:rPr lang="fi-FI" dirty="0"/>
              <a:t>Commissioning time schedule</a:t>
            </a:r>
          </a:p>
        </p:txBody>
      </p:sp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E79982C8-736F-4D72-8C08-4A00C99E4B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7101101"/>
              </p:ext>
            </p:extLst>
          </p:nvPr>
        </p:nvGraphicFramePr>
        <p:xfrm>
          <a:off x="754063" y="2168525"/>
          <a:ext cx="10725997" cy="2763991"/>
        </p:xfrm>
        <a:graphic>
          <a:graphicData uri="http://schemas.openxmlformats.org/drawingml/2006/table">
            <a:tbl>
              <a:tblPr firstRow="1" bandRow="1"/>
              <a:tblGrid>
                <a:gridCol w="3288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3477518873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782046323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1939859727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777393486"/>
                    </a:ext>
                  </a:extLst>
                </a:gridCol>
                <a:gridCol w="69314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94962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 noProof="0" dirty="0">
                          <a:solidFill>
                            <a:schemeClr val="bg1"/>
                          </a:solidFill>
                        </a:rPr>
                        <a:t>Commissioning</a:t>
                      </a:r>
                      <a:endParaRPr lang="en-US" sz="800" b="1" noProof="0" dirty="0">
                        <a:solidFill>
                          <a:schemeClr val="bg1"/>
                        </a:solidFill>
                      </a:endParaRPr>
                    </a:p>
                  </a:txBody>
                  <a:tcPr marL="38073" marR="38073" marT="38081" marB="38081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gridSpan="9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noProof="0"/>
                        <a:t>2020</a:t>
                      </a:r>
                      <a:endParaRPr lang="en-US" sz="800" noProof="0"/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i-FI" sz="1000" b="1" kern="1200" noProof="0" dirty="0">
                          <a:solidFill>
                            <a:schemeClr val="lt1"/>
                          </a:solidFill>
                          <a:latin typeface="Arial"/>
                          <a:ea typeface="+mn-ea"/>
                          <a:cs typeface="Arial"/>
                        </a:rPr>
                        <a:t>2021</a:t>
                      </a:r>
                      <a:endParaRPr lang="en-US" sz="1000" b="1" kern="1200" noProof="0" dirty="0">
                        <a:solidFill>
                          <a:schemeClr val="lt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noProof="0"/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9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962">
                <a:tc vMerge="1">
                  <a:txBody>
                    <a:bodyPr/>
                    <a:lstStyle/>
                    <a:p>
                      <a:pPr algn="r"/>
                      <a:endParaRPr lang="en-US" sz="1000" noProof="0">
                        <a:solidFill>
                          <a:schemeClr val="tx2"/>
                        </a:solidFill>
                      </a:endParaRPr>
                    </a:p>
                  </a:txBody>
                  <a:tcPr marL="36007" marR="36007" marT="36014" marB="360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 kern="1200" noProof="0" dirty="0">
                          <a:solidFill>
                            <a:schemeClr val="bg1"/>
                          </a:solidFill>
                          <a:latin typeface="Arial"/>
                          <a:ea typeface="+mn-ea"/>
                          <a:cs typeface="Arial"/>
                        </a:rPr>
                        <a:t>Apr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Arial"/>
                          <a:ea typeface="+mn-ea"/>
                          <a:cs typeface="Arial"/>
                        </a:rPr>
                        <a:t>May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Arial"/>
                          <a:ea typeface="+mn-ea"/>
                          <a:cs typeface="Arial"/>
                        </a:rPr>
                        <a:t>Jun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Arial"/>
                          <a:ea typeface="+mn-ea"/>
                          <a:cs typeface="Arial"/>
                        </a:rPr>
                        <a:t>Jul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>
                          <a:solidFill>
                            <a:schemeClr val="bg1"/>
                          </a:solidFill>
                        </a:rPr>
                        <a:t>Aug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>
                          <a:solidFill>
                            <a:schemeClr val="bg1"/>
                          </a:solidFill>
                        </a:rPr>
                        <a:t>Sep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>
                          <a:solidFill>
                            <a:schemeClr val="bg1"/>
                          </a:solidFill>
                        </a:rPr>
                        <a:t>Oct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>
                          <a:solidFill>
                            <a:schemeClr val="bg1"/>
                          </a:solidFill>
                        </a:rPr>
                        <a:t>Nov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>
                          <a:solidFill>
                            <a:schemeClr val="bg1"/>
                          </a:solidFill>
                        </a:rPr>
                        <a:t>Dec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</a:rPr>
                        <a:t>Jan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</a:rPr>
                        <a:t>Feb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</a:rPr>
                        <a:t>Mar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 kern="1200" noProof="0" dirty="0">
                          <a:solidFill>
                            <a:schemeClr val="bg1"/>
                          </a:solidFill>
                          <a:latin typeface="Arial"/>
                          <a:ea typeface="+mn-ea"/>
                          <a:cs typeface="Arial"/>
                        </a:rPr>
                        <a:t>Apr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Arial"/>
                          <a:ea typeface="+mn-ea"/>
                          <a:cs typeface="Arial"/>
                        </a:rPr>
                        <a:t>May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Arial"/>
                          <a:ea typeface="+mn-ea"/>
                          <a:cs typeface="Arial"/>
                        </a:rPr>
                        <a:t>Jun</a:t>
                      </a:r>
                    </a:p>
                  </a:txBody>
                  <a:tcPr marL="38073" marR="38073" marT="38081" marB="38081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18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4067">
                <a:tc vMerge="1">
                  <a:txBody>
                    <a:bodyPr/>
                    <a:lstStyle/>
                    <a:p>
                      <a:pPr algn="ctr"/>
                      <a:endParaRPr lang="en-US" sz="1000" b="1" noProof="0">
                        <a:solidFill>
                          <a:schemeClr val="bg1"/>
                        </a:solidFill>
                      </a:endParaRPr>
                    </a:p>
                  </a:txBody>
                  <a:tcPr marL="36007" marR="36007" marT="36014" marB="36014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 dirty="0"/>
                    </a:p>
                  </a:txBody>
                  <a:tcPr marL="38073" marR="38073" marT="38081" marB="38081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 dirty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9EC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9E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 dirty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 dirty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eaLnBrk="1"/>
                      <a:endParaRPr lang="en-US" sz="800" noProof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eaLnBrk="1"/>
                      <a:endParaRPr lang="en-US" sz="800" noProof="0" dirty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eaLnBrk="1"/>
                      <a:endParaRPr lang="en-US" sz="800" noProof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eaLnBrk="1"/>
                      <a:endParaRPr lang="en-US" sz="800" noProof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eaLnBrk="1"/>
                      <a:endParaRPr lang="en-US" sz="800" noProof="0" dirty="0"/>
                    </a:p>
                  </a:txBody>
                  <a:tcPr marL="38073" marR="38073" marT="38081" marB="38081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4D8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AutoShape 6">
            <a:extLst>
              <a:ext uri="{FF2B5EF4-FFF2-40B4-BE49-F238E27FC236}">
                <a16:creationId xmlns:a16="http://schemas.microsoft.com/office/drawing/2014/main" id="{2C0A43B8-3A4B-4325-A6E6-3C9B68CB1A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5111" y="2926024"/>
            <a:ext cx="8050912" cy="357541"/>
          </a:xfrm>
          <a:prstGeom prst="homePlate">
            <a:avLst>
              <a:gd name="adj" fmla="val 38784"/>
            </a:avLst>
          </a:prstGeom>
          <a:solidFill>
            <a:schemeClr val="accent5"/>
          </a:solidFill>
          <a:ln w="9525" algn="ctr">
            <a:solidFill>
              <a:schemeClr val="accent5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endParaRPr lang="en-US" sz="800" b="1" kern="0" dirty="0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10" name="Grupp 8">
            <a:extLst>
              <a:ext uri="{FF2B5EF4-FFF2-40B4-BE49-F238E27FC236}">
                <a16:creationId xmlns:a16="http://schemas.microsoft.com/office/drawing/2014/main" id="{38B4C982-8A81-4FED-B1D1-CD42DED0996A}"/>
              </a:ext>
            </a:extLst>
          </p:cNvPr>
          <p:cNvGrpSpPr/>
          <p:nvPr/>
        </p:nvGrpSpPr>
        <p:grpSpPr>
          <a:xfrm>
            <a:off x="914521" y="5462052"/>
            <a:ext cx="4952091" cy="400110"/>
            <a:chOff x="766849" y="4039877"/>
            <a:chExt cx="1769559" cy="400110"/>
          </a:xfrm>
        </p:grpSpPr>
        <p:sp>
          <p:nvSpPr>
            <p:cNvPr id="11" name="AutoShape 6">
              <a:extLst>
                <a:ext uri="{FF2B5EF4-FFF2-40B4-BE49-F238E27FC236}">
                  <a16:creationId xmlns:a16="http://schemas.microsoft.com/office/drawing/2014/main" id="{20AE8B9B-7DF6-4645-91B3-19A4B92D0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849" y="4124709"/>
              <a:ext cx="204337" cy="86584"/>
            </a:xfrm>
            <a:prstGeom prst="homePlate">
              <a:avLst>
                <a:gd name="adj" fmla="val 38784"/>
              </a:avLst>
            </a:prstGeom>
            <a:solidFill>
              <a:srgbClr val="00B050"/>
            </a:solidFill>
            <a:ln w="6350" algn="ctr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36000" tIns="36000" rIns="36000" bIns="36000" anchor="ctr">
              <a:noAutofit/>
            </a:bodyPr>
            <a:lstStyle/>
            <a:p>
              <a:pPr algn="ctr">
                <a:defRPr/>
              </a:pPr>
              <a:endParaRPr lang="en-US" sz="1000" b="1" ker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2" name="Suorakulmio 80">
              <a:extLst>
                <a:ext uri="{FF2B5EF4-FFF2-40B4-BE49-F238E27FC236}">
                  <a16:creationId xmlns:a16="http://schemas.microsoft.com/office/drawing/2014/main" id="{C9C71044-0BA1-43AF-B385-E21D298D3C11}"/>
                </a:ext>
              </a:extLst>
            </p:cNvPr>
            <p:cNvSpPr/>
            <p:nvPr/>
          </p:nvSpPr>
          <p:spPr>
            <a:xfrm>
              <a:off x="989875" y="4039877"/>
              <a:ext cx="154653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000" b="1" kern="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rPr>
                <a:t>Single balance compactible NBS Handbook available </a:t>
              </a:r>
            </a:p>
          </p:txBody>
        </p:sp>
      </p:grpSp>
      <p:grpSp>
        <p:nvGrpSpPr>
          <p:cNvPr id="13" name="Grupp 9">
            <a:extLst>
              <a:ext uri="{FF2B5EF4-FFF2-40B4-BE49-F238E27FC236}">
                <a16:creationId xmlns:a16="http://schemas.microsoft.com/office/drawing/2014/main" id="{B302DCF9-E7F0-4149-A6A4-61711D0021EB}"/>
              </a:ext>
            </a:extLst>
          </p:cNvPr>
          <p:cNvGrpSpPr/>
          <p:nvPr/>
        </p:nvGrpSpPr>
        <p:grpSpPr>
          <a:xfrm>
            <a:off x="922520" y="5120662"/>
            <a:ext cx="4607143" cy="400110"/>
            <a:chOff x="766848" y="4212937"/>
            <a:chExt cx="2364190" cy="400110"/>
          </a:xfrm>
        </p:grpSpPr>
        <p:sp>
          <p:nvSpPr>
            <p:cNvPr id="14" name="AutoShape 6">
              <a:extLst>
                <a:ext uri="{FF2B5EF4-FFF2-40B4-BE49-F238E27FC236}">
                  <a16:creationId xmlns:a16="http://schemas.microsoft.com/office/drawing/2014/main" id="{845F7DB0-F8F4-4147-950B-59FE015B4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848" y="4308119"/>
              <a:ext cx="283031" cy="86584"/>
            </a:xfrm>
            <a:prstGeom prst="homePlate">
              <a:avLst>
                <a:gd name="adj" fmla="val 38784"/>
              </a:avLst>
            </a:prstGeom>
            <a:solidFill>
              <a:schemeClr val="accent5"/>
            </a:solidFill>
            <a:ln w="6350" algn="ctr">
              <a:solidFill>
                <a:schemeClr val="accent5"/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36000" tIns="36000" rIns="36000" bIns="36000" anchor="ctr">
              <a:noAutofit/>
            </a:bodyPr>
            <a:lstStyle/>
            <a:p>
              <a:pPr marL="0" marR="0" lvl="0" indent="0" algn="ctr" defTabSz="91440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" name="Suorakulmio 80">
              <a:extLst>
                <a:ext uri="{FF2B5EF4-FFF2-40B4-BE49-F238E27FC236}">
                  <a16:creationId xmlns:a16="http://schemas.microsoft.com/office/drawing/2014/main" id="{5E3185FB-3B8A-409F-AC2C-1E8D4A549F2A}"/>
                </a:ext>
              </a:extLst>
            </p:cNvPr>
            <p:cNvSpPr/>
            <p:nvPr/>
          </p:nvSpPr>
          <p:spPr>
            <a:xfrm>
              <a:off x="1083024" y="4212937"/>
              <a:ext cx="20480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rPr>
                <a:t>Development of internal processes and IT-systems</a:t>
              </a:r>
            </a:p>
          </p:txBody>
        </p:sp>
      </p:grpSp>
      <p:sp>
        <p:nvSpPr>
          <p:cNvPr id="40" name="AutoShape 6">
            <a:extLst>
              <a:ext uri="{FF2B5EF4-FFF2-40B4-BE49-F238E27FC236}">
                <a16:creationId xmlns:a16="http://schemas.microsoft.com/office/drawing/2014/main" id="{822C5300-3AE6-4DE0-B500-83479322D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1218" y="3374817"/>
            <a:ext cx="693963" cy="351406"/>
          </a:xfrm>
          <a:prstGeom prst="homePlate">
            <a:avLst>
              <a:gd name="adj" fmla="val 38784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endParaRPr lang="en-US" sz="800" b="1" kern="0" dirty="0">
              <a:solidFill>
                <a:schemeClr val="bg1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50" name="Suorakulmio 80">
            <a:extLst>
              <a:ext uri="{FF2B5EF4-FFF2-40B4-BE49-F238E27FC236}">
                <a16:creationId xmlns:a16="http://schemas.microsoft.com/office/drawing/2014/main" id="{186C497A-88D7-4620-9C43-7D2C5153815C}"/>
              </a:ext>
            </a:extLst>
          </p:cNvPr>
          <p:cNvSpPr/>
          <p:nvPr/>
        </p:nvSpPr>
        <p:spPr>
          <a:xfrm>
            <a:off x="10087371" y="3583743"/>
            <a:ext cx="14453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Go-Live to be decided later in NBM project</a:t>
            </a:r>
            <a:br>
              <a:rPr lang="en-US" sz="14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</a:br>
            <a:endParaRPr lang="en-US" sz="1400" b="1" kern="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1" name="AutoShape 6">
            <a:extLst>
              <a:ext uri="{FF2B5EF4-FFF2-40B4-BE49-F238E27FC236}">
                <a16:creationId xmlns:a16="http://schemas.microsoft.com/office/drawing/2014/main" id="{D1E906EB-B052-4FC4-9C55-193EF3F35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7262" y="3807372"/>
            <a:ext cx="1979959" cy="357541"/>
          </a:xfrm>
          <a:prstGeom prst="homePlate">
            <a:avLst>
              <a:gd name="adj" fmla="val 38784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36000" tIns="36000" rIns="36000" bIns="36000" anchor="ctr">
            <a:noAutofit/>
          </a:bodyPr>
          <a:lstStyle/>
          <a:p>
            <a:pPr algn="ctr" defTabSz="914400"/>
            <a:endParaRPr lang="en-US" sz="800" b="1" kern="0" dirty="0">
              <a:solidFill>
                <a:schemeClr val="bg1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22" name="Grupp 8">
            <a:extLst>
              <a:ext uri="{FF2B5EF4-FFF2-40B4-BE49-F238E27FC236}">
                <a16:creationId xmlns:a16="http://schemas.microsoft.com/office/drawing/2014/main" id="{344FF0CA-937D-4437-BCFA-6921C2DBF587}"/>
              </a:ext>
            </a:extLst>
          </p:cNvPr>
          <p:cNvGrpSpPr/>
          <p:nvPr/>
        </p:nvGrpSpPr>
        <p:grpSpPr>
          <a:xfrm>
            <a:off x="5366398" y="5158619"/>
            <a:ext cx="4899789" cy="246221"/>
            <a:chOff x="766849" y="4049195"/>
            <a:chExt cx="1750870" cy="246221"/>
          </a:xfrm>
        </p:grpSpPr>
        <p:sp>
          <p:nvSpPr>
            <p:cNvPr id="23" name="AutoShape 6">
              <a:extLst>
                <a:ext uri="{FF2B5EF4-FFF2-40B4-BE49-F238E27FC236}">
                  <a16:creationId xmlns:a16="http://schemas.microsoft.com/office/drawing/2014/main" id="{3E788116-AE1E-41EB-B021-9465E4803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849" y="4124709"/>
              <a:ext cx="204337" cy="86584"/>
            </a:xfrm>
            <a:prstGeom prst="homePlate">
              <a:avLst>
                <a:gd name="adj" fmla="val 38784"/>
              </a:avLst>
            </a:prstGeom>
            <a:ln>
              <a:headEnd type="none" w="sm" len="sm"/>
              <a:tailEnd type="none" w="sm" len="sm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lIns="36000" tIns="36000" rIns="36000" bIns="36000" anchor="ctr">
              <a:noAutofit/>
            </a:bodyPr>
            <a:lstStyle/>
            <a:p>
              <a:pPr algn="ctr">
                <a:defRPr/>
              </a:pPr>
              <a:endParaRPr lang="en-US" sz="1000" b="1" ker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4" name="Suorakulmio 80">
              <a:extLst>
                <a:ext uri="{FF2B5EF4-FFF2-40B4-BE49-F238E27FC236}">
                  <a16:creationId xmlns:a16="http://schemas.microsoft.com/office/drawing/2014/main" id="{DB99B132-193E-4DCA-9999-B58658D78ABA}"/>
                </a:ext>
              </a:extLst>
            </p:cNvPr>
            <p:cNvSpPr/>
            <p:nvPr/>
          </p:nvSpPr>
          <p:spPr>
            <a:xfrm>
              <a:off x="971186" y="4049195"/>
              <a:ext cx="1546533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000" b="1" kern="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rPr>
                <a:t>Agreement updates</a:t>
              </a:r>
            </a:p>
          </p:txBody>
        </p: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5E32903-A7FF-4258-972D-6A027AE25B7C}"/>
              </a:ext>
            </a:extLst>
          </p:cNvPr>
          <p:cNvCxnSpPr>
            <a:cxnSpLocks/>
            <a:endCxn id="9" idx="0"/>
          </p:cNvCxnSpPr>
          <p:nvPr/>
        </p:nvCxnSpPr>
        <p:spPr>
          <a:xfrm flipH="1">
            <a:off x="10087372" y="2764108"/>
            <a:ext cx="632" cy="245173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AB5AF9C-003D-472F-88B5-04A98DE0B3A7}"/>
              </a:ext>
            </a:extLst>
          </p:cNvPr>
          <p:cNvSpPr/>
          <p:nvPr/>
        </p:nvSpPr>
        <p:spPr>
          <a:xfrm>
            <a:off x="9377475" y="5215844"/>
            <a:ext cx="1419793" cy="7259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100" dirty="0"/>
              <a:t>Minor production </a:t>
            </a:r>
            <a:br>
              <a:rPr lang="en-GB" sz="1100" dirty="0"/>
            </a:br>
            <a:r>
              <a:rPr lang="en-GB" sz="1100" dirty="0"/>
              <a:t>structure changes will be done before Go-Live date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D10AA3C-1AC9-45A4-8D78-81A897515B7D}"/>
              </a:ext>
            </a:extLst>
          </p:cNvPr>
          <p:cNvSpPr/>
          <p:nvPr/>
        </p:nvSpPr>
        <p:spPr>
          <a:xfrm>
            <a:off x="6123922" y="6087514"/>
            <a:ext cx="5372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r>
              <a:rPr lang="en-US" sz="1200" dirty="0"/>
              <a:t>As the changes in communication</a:t>
            </a:r>
            <a:r>
              <a:rPr lang="en-GB" sz="1200" dirty="0"/>
              <a:t>/data change</a:t>
            </a:r>
            <a:r>
              <a:rPr lang="en-US" sz="1200" dirty="0"/>
              <a:t> are very limited, </a:t>
            </a:r>
            <a:br>
              <a:rPr lang="en-US" sz="1200" dirty="0"/>
            </a:br>
            <a:r>
              <a:rPr lang="en-US" sz="1200" dirty="0"/>
              <a:t>eSett sees that there are no need for market testing period</a:t>
            </a:r>
          </a:p>
        </p:txBody>
      </p: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C5420C54-2A46-4940-BAA6-CA0FC7EC6F56}"/>
              </a:ext>
            </a:extLst>
          </p:cNvPr>
          <p:cNvSpPr/>
          <p:nvPr/>
        </p:nvSpPr>
        <p:spPr>
          <a:xfrm>
            <a:off x="1850575" y="4346267"/>
            <a:ext cx="292960" cy="24568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3177645C-228F-412E-B78B-2A9BE4097A6F}"/>
              </a:ext>
            </a:extLst>
          </p:cNvPr>
          <p:cNvSpPr/>
          <p:nvPr/>
        </p:nvSpPr>
        <p:spPr>
          <a:xfrm>
            <a:off x="5977442" y="4346267"/>
            <a:ext cx="292960" cy="24568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Suorakulmio 80">
            <a:extLst>
              <a:ext uri="{FF2B5EF4-FFF2-40B4-BE49-F238E27FC236}">
                <a16:creationId xmlns:a16="http://schemas.microsoft.com/office/drawing/2014/main" id="{9C97C462-0732-4D86-9738-7285B1801217}"/>
              </a:ext>
            </a:extLst>
          </p:cNvPr>
          <p:cNvSpPr/>
          <p:nvPr/>
        </p:nvSpPr>
        <p:spPr>
          <a:xfrm>
            <a:off x="6305216" y="4263531"/>
            <a:ext cx="1405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Customer Committee</a:t>
            </a:r>
          </a:p>
        </p:txBody>
      </p:sp>
      <p:sp>
        <p:nvSpPr>
          <p:cNvPr id="37" name="Suorakulmio 80">
            <a:extLst>
              <a:ext uri="{FF2B5EF4-FFF2-40B4-BE49-F238E27FC236}">
                <a16:creationId xmlns:a16="http://schemas.microsoft.com/office/drawing/2014/main" id="{4D81C2B9-C7BB-4127-AB05-8CFDDFFF425D}"/>
              </a:ext>
            </a:extLst>
          </p:cNvPr>
          <p:cNvSpPr/>
          <p:nvPr/>
        </p:nvSpPr>
        <p:spPr>
          <a:xfrm>
            <a:off x="2182649" y="4276240"/>
            <a:ext cx="1405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Customer Committee</a:t>
            </a:r>
          </a:p>
        </p:txBody>
      </p:sp>
    </p:spTree>
    <p:extLst>
      <p:ext uri="{BB962C8B-B14F-4D97-AF65-F5344CB8AC3E}">
        <p14:creationId xmlns:p14="http://schemas.microsoft.com/office/powerpoint/2010/main" val="1012589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73AEAE-384A-4E61-803F-6B6C9F62F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2254246"/>
            <a:ext cx="5230049" cy="1471511"/>
          </a:xfrm>
        </p:spPr>
        <p:txBody>
          <a:bodyPr/>
          <a:lstStyle/>
          <a:p>
            <a:r>
              <a:rPr lang="en-GB" dirty="0"/>
              <a:t>Changes to the Market Participants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3304A39-5CF7-47F8-95C8-6DC4F29877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700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Changes to BRPs - Settlement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Minor Production Unit Structures </a:t>
            </a:r>
          </a:p>
          <a:p>
            <a:pPr marL="685800" lvl="1" indent="-285750"/>
            <a:r>
              <a:rPr lang="en-US" dirty="0"/>
              <a:t>Retailer of minor Production Unit valid after Go-Live date must have valid Retailer Balance Responsibility for production in the MGA where the PU is located. </a:t>
            </a:r>
          </a:p>
          <a:p>
            <a:pPr marL="685800" lvl="1" indent="-285750"/>
            <a:r>
              <a:rPr lang="en-US" dirty="0"/>
              <a:t>Possible changes to RBR relations will be adjusted co-operation with BRP and eSett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Fees</a:t>
            </a:r>
          </a:p>
          <a:p>
            <a:pPr marL="685800" lvl="1" indent="-285750"/>
            <a:r>
              <a:rPr lang="en-US" dirty="0"/>
              <a:t>Consumption Imbalance Fee will be removed </a:t>
            </a:r>
          </a:p>
          <a:p>
            <a:pPr marL="685800" lvl="1" indent="-285750"/>
            <a:r>
              <a:rPr lang="en-US" dirty="0"/>
              <a:t>New Imbalance Fee might be introduced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Prices</a:t>
            </a:r>
          </a:p>
          <a:p>
            <a:pPr marL="685800" lvl="1" indent="-285750"/>
            <a:r>
              <a:rPr lang="en-US" dirty="0"/>
              <a:t>Consumption Imbalance Purchase price, Consumption Imbalance Sales price, Production Imbalance Purchase price and Production Imbalance Sales price will be replaced by Imbalance Purchase price and Imbalance Sales price</a:t>
            </a:r>
          </a:p>
          <a:p>
            <a:pPr marL="685800" lvl="1" indent="-285750"/>
            <a:r>
              <a:rPr lang="en-US" dirty="0"/>
              <a:t>Price for Imbalance Purchase and Sales will be the  same per imbalance settlement period (hour)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B9CDDB-1362-D24B-AE9A-65241F526E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36" t="15103" r="1763" b="12102"/>
          <a:stretch/>
        </p:blipFill>
        <p:spPr>
          <a:xfrm>
            <a:off x="6422065" y="2168525"/>
            <a:ext cx="4936995" cy="37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04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1CF7875-FF87-504D-97FE-57FA0ECB0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Purpose of this document is to describe on a high-level how the introduction of the Single balance model affects </a:t>
            </a:r>
          </a:p>
          <a:p>
            <a:pPr marL="685800" lvl="1" indent="-285750"/>
            <a:r>
              <a:rPr lang="en-GB" dirty="0"/>
              <a:t>Imbalance Settlement model</a:t>
            </a:r>
          </a:p>
          <a:p>
            <a:pPr marL="685800" lvl="1" indent="-285750"/>
            <a:r>
              <a:rPr lang="en-GB" dirty="0"/>
              <a:t>the market participants’ operations and </a:t>
            </a:r>
          </a:p>
          <a:p>
            <a:pPr marL="685800" lvl="1" indent="-285750"/>
            <a:r>
              <a:rPr lang="en-GB" dirty="0" err="1"/>
              <a:t>eSett’s</a:t>
            </a:r>
            <a:r>
              <a:rPr lang="en-GB" dirty="0"/>
              <a:t> interfaces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This document describes</a:t>
            </a:r>
            <a:r>
              <a:rPr lang="en-GB" dirty="0"/>
              <a:t> what will change when the Single balance model will be taken into use:</a:t>
            </a:r>
            <a:endParaRPr lang="en-US" dirty="0"/>
          </a:p>
          <a:p>
            <a:pPr marL="685800" lvl="1" indent="-285750"/>
            <a:r>
              <a:rPr lang="en-US" dirty="0"/>
              <a:t>How imbalances are calculated, and the single balance position defined </a:t>
            </a:r>
          </a:p>
          <a:p>
            <a:pPr marL="685800" lvl="1" indent="-285750"/>
            <a:r>
              <a:rPr lang="en-US" dirty="0"/>
              <a:t>How the imbalance price is formed </a:t>
            </a:r>
          </a:p>
          <a:p>
            <a:pPr marL="685800" lvl="1" indent="-285750"/>
            <a:r>
              <a:rPr lang="en-US" dirty="0"/>
              <a:t>Describes the visible technical changes for the market participants in the operations between market participants and eSett </a:t>
            </a:r>
          </a:p>
          <a:p>
            <a:pPr marL="685800" lvl="1" indent="-285750"/>
            <a:r>
              <a:rPr lang="en-US" dirty="0"/>
              <a:t>Specifies the changes on Online Service user interface</a:t>
            </a:r>
          </a:p>
          <a:p>
            <a:pPr marL="685800" lvl="1" indent="-285750"/>
            <a:r>
              <a:rPr lang="en-US" dirty="0"/>
              <a:t>Summaries the changes in reporting of imbalance settlement results from eSett to BRP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This document is an initial commissioning plan and it will be updated during the year 2020</a:t>
            </a:r>
            <a:r>
              <a:rPr lang="fi-FI" dirty="0"/>
              <a:t> based on the comments and questions received from the market participants</a:t>
            </a:r>
            <a:endParaRPr lang="en-FI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6898F5-DF30-E040-A52F-9351034C6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Commission plan for </a:t>
            </a:r>
            <a:r>
              <a:rPr lang="en-FI" dirty="0"/>
              <a:t>Single </a:t>
            </a:r>
            <a:r>
              <a:rPr lang="en-GB" dirty="0"/>
              <a:t>B</a:t>
            </a:r>
            <a:r>
              <a:rPr lang="en-FI" dirty="0"/>
              <a:t>alance </a:t>
            </a:r>
            <a:r>
              <a:rPr lang="en-GB" dirty="0"/>
              <a:t>– Single Price M</a:t>
            </a:r>
            <a:r>
              <a:rPr lang="en-FI" dirty="0"/>
              <a:t>odel</a:t>
            </a:r>
          </a:p>
        </p:txBody>
      </p:sp>
    </p:spTree>
    <p:extLst>
      <p:ext uri="{BB962C8B-B14F-4D97-AF65-F5344CB8AC3E}">
        <p14:creationId xmlns:p14="http://schemas.microsoft.com/office/powerpoint/2010/main" val="32133392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Changes to BRPs - I</a:t>
            </a:r>
            <a:r>
              <a:rPr lang="en-GB" dirty="0" err="1"/>
              <a:t>nvoice</a:t>
            </a:r>
            <a:r>
              <a:rPr lang="en-GB" dirty="0"/>
              <a:t> content will change to reflect new model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D5B973D-E899-40EE-82B7-150191FD89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Invoicing period and schedule remain the same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Just a few invoice products will be changed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Old invoice products will be used for business days before the Go-Live day and new Invoice products will be for used business days after Go-Live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graphicFrame>
        <p:nvGraphicFramePr>
          <p:cNvPr id="7" name="Sisällön paikkamerkki 6">
            <a:extLst>
              <a:ext uri="{FF2B5EF4-FFF2-40B4-BE49-F238E27FC236}">
                <a16:creationId xmlns:a16="http://schemas.microsoft.com/office/drawing/2014/main" id="{BF3513E1-6D2E-4BDF-9EA4-E64BF29DD0C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91568315"/>
              </p:ext>
            </p:extLst>
          </p:nvPr>
        </p:nvGraphicFramePr>
        <p:xfrm>
          <a:off x="6952456" y="3595687"/>
          <a:ext cx="4013200" cy="1143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00300">
                  <a:extLst>
                    <a:ext uri="{9D8B030D-6E8A-4147-A177-3AD203B41FA5}">
                      <a16:colId xmlns:a16="http://schemas.microsoft.com/office/drawing/2014/main" val="2513044459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77416555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u="none" strike="noStrike">
                          <a:effectLst/>
                        </a:rPr>
                        <a:t>Old Invoicing product</a:t>
                      </a:r>
                      <a:endParaRPr lang="fi-FI" sz="11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u="none" strike="noStrike">
                          <a:effectLst/>
                        </a:rPr>
                        <a:t>New Invoicing product</a:t>
                      </a:r>
                      <a:endParaRPr lang="fi-FI" sz="11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0217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u="none" strike="noStrike">
                          <a:effectLst/>
                        </a:rPr>
                        <a:t>Sold consumption imbalance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fi-FI" sz="1100" u="none" strike="noStrike">
                          <a:effectLst/>
                        </a:rPr>
                        <a:t>Sold imbalance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8470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u="none" strike="noStrike">
                          <a:effectLst/>
                        </a:rPr>
                        <a:t>Sold production imbalance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3140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u="none" strike="noStrike">
                          <a:effectLst/>
                        </a:rPr>
                        <a:t>Purchased consumption imbalance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fi-FI" sz="1100" u="none" strike="noStrike">
                          <a:effectLst/>
                        </a:rPr>
                        <a:t>Purchased imbalance</a:t>
                      </a:r>
                      <a:endParaRPr lang="fi-FI" sz="1100" b="0" i="0" u="none" strike="noStrike">
                        <a:solidFill>
                          <a:srgbClr val="201F1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648369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u="none" strike="noStrike">
                          <a:effectLst/>
                        </a:rPr>
                        <a:t>Purchased production imbalance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53824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u="none" strike="noStrike">
                          <a:effectLst/>
                        </a:rPr>
                        <a:t>Consumption Imbalance Fee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u="none" strike="noStrike" dirty="0" err="1">
                          <a:effectLst/>
                        </a:rPr>
                        <a:t>Imbalance</a:t>
                      </a:r>
                      <a:r>
                        <a:rPr lang="fi-FI" sz="1100" u="none" strike="noStrike" dirty="0">
                          <a:effectLst/>
                        </a:rPr>
                        <a:t> </a:t>
                      </a:r>
                      <a:r>
                        <a:rPr lang="fi-FI" sz="1100" u="none" strike="noStrike" dirty="0" err="1">
                          <a:effectLst/>
                        </a:rPr>
                        <a:t>Fee</a:t>
                      </a:r>
                      <a:endParaRPr lang="fi-FI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18888097"/>
                  </a:ext>
                </a:extLst>
              </a:tr>
            </a:tbl>
          </a:graphicData>
        </a:graphic>
      </p:graphicFrame>
      <p:pic>
        <p:nvPicPr>
          <p:cNvPr id="6" name="Kuva 5">
            <a:extLst>
              <a:ext uri="{FF2B5EF4-FFF2-40B4-BE49-F238E27FC236}">
                <a16:creationId xmlns:a16="http://schemas.microsoft.com/office/drawing/2014/main" id="{6FCDD34D-70BE-4792-BEC1-CF140BD98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551" y="2168525"/>
            <a:ext cx="5426124" cy="4225018"/>
          </a:xfrm>
          <a:prstGeom prst="rect">
            <a:avLst/>
          </a:prstGeom>
        </p:spPr>
      </p:pic>
      <p:pic>
        <p:nvPicPr>
          <p:cNvPr id="13" name="Kuva 12">
            <a:extLst>
              <a:ext uri="{FF2B5EF4-FFF2-40B4-BE49-F238E27FC236}">
                <a16:creationId xmlns:a16="http://schemas.microsoft.com/office/drawing/2014/main" id="{FF411061-193E-44F8-9974-A174001C4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670" y="3077257"/>
            <a:ext cx="4097734" cy="153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7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6AC94292-4F73-44DD-B20D-AB4A8099E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Main principle will be kept the same in the dynamic collateral calculation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Two-balance model related components will be replaced by single balance model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dynamic collateral model will not apply during the transition period, and a manual collateral demand will be applied until there is sufficient data to calculate the dynamic collateral demand according to single balance model components</a:t>
            </a:r>
          </a:p>
          <a:p>
            <a:pPr marL="685800" lvl="1" indent="-285750"/>
            <a:endParaRPr lang="en-US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C1755D4F-5511-4B1D-A917-32E4EAF7A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Changes to </a:t>
            </a:r>
            <a:r>
              <a:rPr lang="fi-FI" dirty="0" err="1"/>
              <a:t>BRPs</a:t>
            </a:r>
            <a:r>
              <a:rPr lang="fi-FI" dirty="0"/>
              <a:t> – </a:t>
            </a:r>
            <a:r>
              <a:rPr lang="fi-FI" dirty="0" err="1"/>
              <a:t>Dynamic</a:t>
            </a:r>
            <a:r>
              <a:rPr lang="fi-FI" dirty="0"/>
              <a:t> </a:t>
            </a:r>
            <a:r>
              <a:rPr lang="fi-FI" dirty="0" err="1"/>
              <a:t>Collateral</a:t>
            </a:r>
            <a:r>
              <a:rPr lang="fi-FI" dirty="0"/>
              <a:t> </a:t>
            </a:r>
            <a:r>
              <a:rPr lang="fi-FI" dirty="0" err="1"/>
              <a:t>model</a:t>
            </a:r>
            <a:r>
              <a:rPr lang="fi-FI" dirty="0"/>
              <a:t> will be adjusted to new model </a:t>
            </a:r>
          </a:p>
        </p:txBody>
      </p:sp>
      <p:graphicFrame>
        <p:nvGraphicFramePr>
          <p:cNvPr id="6" name="Taulukko 6">
            <a:extLst>
              <a:ext uri="{FF2B5EF4-FFF2-40B4-BE49-F238E27FC236}">
                <a16:creationId xmlns:a16="http://schemas.microsoft.com/office/drawing/2014/main" id="{A58F0912-1291-4F62-97FF-1970776B28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738456"/>
              </p:ext>
            </p:extLst>
          </p:nvPr>
        </p:nvGraphicFramePr>
        <p:xfrm>
          <a:off x="1154649" y="3891713"/>
          <a:ext cx="971125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7084">
                  <a:extLst>
                    <a:ext uri="{9D8B030D-6E8A-4147-A177-3AD203B41FA5}">
                      <a16:colId xmlns:a16="http://schemas.microsoft.com/office/drawing/2014/main" val="194581607"/>
                    </a:ext>
                  </a:extLst>
                </a:gridCol>
                <a:gridCol w="3237084">
                  <a:extLst>
                    <a:ext uri="{9D8B030D-6E8A-4147-A177-3AD203B41FA5}">
                      <a16:colId xmlns:a16="http://schemas.microsoft.com/office/drawing/2014/main" val="4107715756"/>
                    </a:ext>
                  </a:extLst>
                </a:gridCol>
                <a:gridCol w="3237084">
                  <a:extLst>
                    <a:ext uri="{9D8B030D-6E8A-4147-A177-3AD203B41FA5}">
                      <a16:colId xmlns:a16="http://schemas.microsoft.com/office/drawing/2014/main" val="3057602275"/>
                    </a:ext>
                  </a:extLst>
                </a:gridCol>
              </a:tblGrid>
              <a:tr h="330127">
                <a:tc>
                  <a:txBody>
                    <a:bodyPr/>
                    <a:lstStyle/>
                    <a:p>
                      <a:pPr algn="ctr"/>
                      <a:r>
                        <a:rPr lang="fi-FI" dirty="0" err="1"/>
                        <a:t>Before</a:t>
                      </a:r>
                      <a:r>
                        <a:rPr lang="fi-FI" dirty="0"/>
                        <a:t> GL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/>
                        <a:t>Transition </a:t>
                      </a:r>
                      <a:r>
                        <a:rPr lang="fi-FI" dirty="0" err="1"/>
                        <a:t>period</a:t>
                      </a:r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err="1"/>
                        <a:t>After</a:t>
                      </a:r>
                      <a:r>
                        <a:rPr lang="fi-FI" dirty="0"/>
                        <a:t> transition </a:t>
                      </a:r>
                      <a:r>
                        <a:rPr lang="fi-FI" dirty="0" err="1"/>
                        <a:t>period</a:t>
                      </a:r>
                      <a:endParaRPr lang="fi-FI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8049359"/>
                  </a:ext>
                </a:extLst>
              </a:tr>
              <a:tr h="907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Calculation of Collateral Demand for two-balance model regime will be used</a:t>
                      </a:r>
                      <a:endParaRPr lang="fi-FI" sz="14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Calculation of Collateral Demand will be paused. Instead manually set demand will be used (5 full weeks)</a:t>
                      </a:r>
                      <a:endParaRPr lang="fi-FI" sz="14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Calculation of Collateral Demand for singe balance model regime will be used</a:t>
                      </a:r>
                      <a:endParaRPr lang="fi-FI" sz="14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4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863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4102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>
            <a:extLst>
              <a:ext uri="{FF2B5EF4-FFF2-40B4-BE49-F238E27FC236}">
                <a16:creationId xmlns:a16="http://schemas.microsoft.com/office/drawing/2014/main" id="{0AFCF263-8ADF-47BB-8E92-F3F71C373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Single balance will reduce the amount of dataflows but the content of the dataflows will be the same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changes are the same for Online Service Data packages and Information service in dataflows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2B62EDC4-815A-4A19-8AD0-A8418684D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Changes</a:t>
            </a:r>
            <a:r>
              <a:rPr lang="fi-FI" dirty="0"/>
              <a:t> to </a:t>
            </a:r>
            <a:r>
              <a:rPr lang="fi-FI" dirty="0" err="1"/>
              <a:t>BRPs</a:t>
            </a:r>
            <a:r>
              <a:rPr lang="fi-FI" dirty="0"/>
              <a:t> – number of data package will decrease</a:t>
            </a:r>
          </a:p>
        </p:txBody>
      </p:sp>
      <p:graphicFrame>
        <p:nvGraphicFramePr>
          <p:cNvPr id="7" name="Taulukko 6">
            <a:extLst>
              <a:ext uri="{FF2B5EF4-FFF2-40B4-BE49-F238E27FC236}">
                <a16:creationId xmlns:a16="http://schemas.microsoft.com/office/drawing/2014/main" id="{2C0EB9D0-CA27-4BA4-8A2E-D1CE7B2A5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847634"/>
              </p:ext>
            </p:extLst>
          </p:nvPr>
        </p:nvGraphicFramePr>
        <p:xfrm>
          <a:off x="1168399" y="2886709"/>
          <a:ext cx="7950541" cy="2246703"/>
        </p:xfrm>
        <a:graphic>
          <a:graphicData uri="http://schemas.openxmlformats.org/drawingml/2006/table">
            <a:tbl>
              <a:tblPr/>
              <a:tblGrid>
                <a:gridCol w="4432856">
                  <a:extLst>
                    <a:ext uri="{9D8B030D-6E8A-4147-A177-3AD203B41FA5}">
                      <a16:colId xmlns:a16="http://schemas.microsoft.com/office/drawing/2014/main" val="1697724833"/>
                    </a:ext>
                  </a:extLst>
                </a:gridCol>
                <a:gridCol w="3517685">
                  <a:extLst>
                    <a:ext uri="{9D8B030D-6E8A-4147-A177-3AD203B41FA5}">
                      <a16:colId xmlns:a16="http://schemas.microsoft.com/office/drawing/2014/main" val="3876576304"/>
                    </a:ext>
                  </a:extLst>
                </a:gridCol>
              </a:tblGrid>
              <a:tr h="337624"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Old Data </a:t>
                      </a:r>
                      <a:r>
                        <a:rPr lang="fi-FI" sz="11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package</a:t>
                      </a:r>
                      <a:endParaRPr lang="fi-FI" sz="11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New Data </a:t>
                      </a:r>
                      <a:r>
                        <a:rPr lang="fi-FI" sz="11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package</a:t>
                      </a:r>
                      <a:endParaRPr lang="fi-FI" sz="11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014657"/>
                  </a:ext>
                </a:extLst>
              </a:tr>
              <a:tr h="233708">
                <a:tc>
                  <a:txBody>
                    <a:bodyPr/>
                    <a:lstStyle/>
                    <a:p>
                      <a:pPr marL="144000" lvl="0" algn="l" fontAlgn="b">
                        <a:spcBef>
                          <a:spcPts val="0"/>
                        </a:spcBef>
                      </a:pPr>
                      <a:r>
                        <a:rPr lang="en-GB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Consumption Imbalance – Preliminary Results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44000" lvl="0" algn="l" fontAlgn="ctr">
                        <a:spcBef>
                          <a:spcPts val="0"/>
                        </a:spcBef>
                      </a:pPr>
                      <a:r>
                        <a:rPr lang="fi-F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Imbalance – Preliminary Results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302762"/>
                  </a:ext>
                </a:extLst>
              </a:tr>
              <a:tr h="233708">
                <a:tc>
                  <a:txBody>
                    <a:bodyPr/>
                    <a:lstStyle/>
                    <a:p>
                      <a:pPr marL="144000" lvl="0" algn="l" fontAlgn="b">
                        <a:spcBef>
                          <a:spcPts val="0"/>
                        </a:spcBef>
                      </a:pPr>
                      <a:r>
                        <a:rPr lang="en-GB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Production Imbalance - Preliminary Results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4385127"/>
                  </a:ext>
                </a:extLst>
              </a:tr>
              <a:tr h="233708">
                <a:tc>
                  <a:txBody>
                    <a:bodyPr/>
                    <a:lstStyle/>
                    <a:p>
                      <a:pPr marL="144000" lvl="0" algn="l" fontAlgn="b">
                        <a:spcBef>
                          <a:spcPts val="0"/>
                        </a:spcBef>
                      </a:pPr>
                      <a:r>
                        <a:rPr lang="en-GB" sz="1100" b="0" i="0" u="none" strike="noStrike" noProof="0">
                          <a:effectLst/>
                          <a:latin typeface="+mn-lt"/>
                        </a:rPr>
                        <a:t>Consumption Imbalance – Final Results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44000" lvl="0" algn="l" fontAlgn="ctr">
                        <a:spcBef>
                          <a:spcPts val="0"/>
                        </a:spcBef>
                      </a:pPr>
                      <a:r>
                        <a:rPr lang="fi-FI" sz="1100" b="0" i="0" u="none" strike="noStrike" dirty="0">
                          <a:effectLst/>
                          <a:latin typeface="+mn-lt"/>
                        </a:rPr>
                        <a:t>Imbalance – Final Results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44942"/>
                  </a:ext>
                </a:extLst>
              </a:tr>
              <a:tr h="233708">
                <a:tc>
                  <a:txBody>
                    <a:bodyPr/>
                    <a:lstStyle/>
                    <a:p>
                      <a:pPr marL="144000" lvl="0" algn="l" fontAlgn="b">
                        <a:spcBef>
                          <a:spcPts val="0"/>
                        </a:spcBef>
                      </a:pPr>
                      <a:r>
                        <a:rPr lang="en-GB" sz="1100" b="0" i="0" u="none" strike="noStrike" noProof="0">
                          <a:effectLst/>
                          <a:latin typeface="+mn-lt"/>
                        </a:rPr>
                        <a:t>Production Imbalance – Final Results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938345"/>
                  </a:ext>
                </a:extLst>
              </a:tr>
              <a:tr h="233708">
                <a:tc>
                  <a:txBody>
                    <a:bodyPr/>
                    <a:lstStyle/>
                    <a:p>
                      <a:pPr marL="144000" lvl="0" algn="l" fontAlgn="b">
                        <a:spcBef>
                          <a:spcPts val="0"/>
                        </a:spcBef>
                      </a:pPr>
                      <a:r>
                        <a:rPr lang="en-GB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Consumption Imbalance – Invoiced Results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44000" lvl="0" algn="l" fontAlgn="ctr">
                        <a:spcBef>
                          <a:spcPts val="0"/>
                        </a:spcBef>
                      </a:pPr>
                      <a:r>
                        <a:rPr lang="fi-FI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Imbalance – Invoiced Results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573944"/>
                  </a:ext>
                </a:extLst>
              </a:tr>
              <a:tr h="233708">
                <a:tc>
                  <a:txBody>
                    <a:bodyPr/>
                    <a:lstStyle/>
                    <a:p>
                      <a:pPr marL="144000" lvl="0" algn="l" fontAlgn="b">
                        <a:spcBef>
                          <a:spcPts val="0"/>
                        </a:spcBef>
                      </a:pPr>
                      <a:r>
                        <a:rPr lang="en-GB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Production Imbalance – Invoiced Results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1137607"/>
                  </a:ext>
                </a:extLst>
              </a:tr>
              <a:tr h="273123">
                <a:tc>
                  <a:txBody>
                    <a:bodyPr/>
                    <a:lstStyle/>
                    <a:p>
                      <a:pPr marL="144000" lvl="0" algn="l" fontAlgn="b">
                        <a:spcBef>
                          <a:spcPts val="0"/>
                        </a:spcBef>
                      </a:pPr>
                      <a:r>
                        <a:rPr lang="en-GB" sz="1100" b="0" i="0" u="none" strike="noStrike" noProof="0">
                          <a:effectLst/>
                          <a:latin typeface="+mj-lt"/>
                        </a:rPr>
                        <a:t>Consumption imbalance per BRP per MBA (volume and amount)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44000" lvl="0" algn="l" fontAlgn="ctr">
                        <a:spcBef>
                          <a:spcPts val="0"/>
                        </a:spcBef>
                      </a:pPr>
                      <a:r>
                        <a:rPr lang="en-US" sz="1100" b="0" i="0" u="none" strike="noStrike" dirty="0">
                          <a:effectLst/>
                          <a:latin typeface="+mn-lt"/>
                        </a:rPr>
                        <a:t>Imbalance per BRP per MBA (Volume and Amount)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569102"/>
                  </a:ext>
                </a:extLst>
              </a:tr>
              <a:tr h="233708">
                <a:tc>
                  <a:txBody>
                    <a:bodyPr/>
                    <a:lstStyle/>
                    <a:p>
                      <a:pPr marL="144000" lvl="0" algn="l" fontAlgn="b">
                        <a:spcBef>
                          <a:spcPts val="0"/>
                        </a:spcBef>
                      </a:pPr>
                      <a:r>
                        <a:rPr lang="en-GB" sz="1100" b="0" i="0" u="none" strike="noStrike" noProof="0" dirty="0">
                          <a:effectLst/>
                          <a:latin typeface="+mj-lt"/>
                        </a:rPr>
                        <a:t>Production imbalance per BRP per MBA (volume and amount)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390862"/>
                  </a:ext>
                </a:extLst>
              </a:tr>
            </a:tbl>
          </a:graphicData>
        </a:graphic>
      </p:graphicFrame>
      <p:pic>
        <p:nvPicPr>
          <p:cNvPr id="8" name="Kuva 7">
            <a:extLst>
              <a:ext uri="{FF2B5EF4-FFF2-40B4-BE49-F238E27FC236}">
                <a16:creationId xmlns:a16="http://schemas.microsoft.com/office/drawing/2014/main" id="{7506EF9A-F8F8-4BF3-8D8B-794AE7AFC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543" y="5133415"/>
            <a:ext cx="7438913" cy="122918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AAF444-190D-4061-A649-A399E9103710}"/>
              </a:ext>
            </a:extLst>
          </p:cNvPr>
          <p:cNvSpPr/>
          <p:nvPr/>
        </p:nvSpPr>
        <p:spPr>
          <a:xfrm>
            <a:off x="2159000" y="6362599"/>
            <a:ext cx="8070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85750"/>
            <a:r>
              <a:rPr lang="en-US" sz="1400" dirty="0"/>
              <a:t>Example on how data packages will be sent on day D+2 (where D is the Go-live day) </a:t>
            </a:r>
          </a:p>
        </p:txBody>
      </p:sp>
    </p:spTree>
    <p:extLst>
      <p:ext uri="{BB962C8B-B14F-4D97-AF65-F5344CB8AC3E}">
        <p14:creationId xmlns:p14="http://schemas.microsoft.com/office/powerpoint/2010/main" val="15540300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Changes</a:t>
            </a:r>
            <a:r>
              <a:rPr lang="fi-FI" dirty="0"/>
              <a:t> to </a:t>
            </a:r>
            <a:r>
              <a:rPr lang="fi-FI" dirty="0" err="1"/>
              <a:t>BRPs</a:t>
            </a:r>
            <a:r>
              <a:rPr lang="fi-FI" dirty="0"/>
              <a:t> – Online Service </a:t>
            </a:r>
            <a:r>
              <a:rPr lang="fi-FI" dirty="0" err="1"/>
              <a:t>views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Adjusted Market Reports and KPIs will be used (detailed description available in the updated NBS Handbook and in this document)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“Imbalance” view will be added which uses same principles as Consumption/Production Imbalance view under Settlement part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“Imbalance” radio button will be added which uses same principles as Consumption or Production radio button in Balance Report view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Invoicing Report will work as before, all related invoice products for selected time period will be presented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Data Packages will be included in the list in Data Packages Management 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Imbalance Fee will be visible on the Fees view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97735B-A72D-8B41-9063-EE46D7E639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38" t="13706" r="6854" b="25957"/>
          <a:stretch/>
        </p:blipFill>
        <p:spPr>
          <a:xfrm>
            <a:off x="6622332" y="2459978"/>
            <a:ext cx="4586785" cy="313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559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</a:t>
            </a:r>
            <a:r>
              <a:rPr lang="en-FI" dirty="0"/>
              <a:t>or DS</a:t>
            </a:r>
            <a:r>
              <a:rPr lang="fi-FI" dirty="0"/>
              <a:t>O and datahubs – single balance model introduces only minor changes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Structures for Minor Production Unit</a:t>
            </a:r>
          </a:p>
          <a:p>
            <a:pPr marL="685800" lvl="1" indent="-285750"/>
            <a:r>
              <a:rPr lang="en-US" dirty="0"/>
              <a:t>Retailer of minor Production Unit valid after Go-Live date must have valid Retailer Balance Responsibility for production in the MGA where the PU is located. </a:t>
            </a:r>
          </a:p>
          <a:p>
            <a:pPr marL="685800" lvl="1" indent="-285750"/>
            <a:r>
              <a:rPr lang="en-US" dirty="0"/>
              <a:t>These RBR relations need to be adjusted in co-operation with the BRP and eSett if needed.</a:t>
            </a:r>
            <a:endParaRPr lang="fi-FI" dirty="0">
              <a:highlight>
                <a:srgbClr val="FFFF00"/>
              </a:highlight>
            </a:endParaRP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59DECB-CBEA-6845-926E-A200A39B86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985" b="18453"/>
          <a:stretch/>
        </p:blipFill>
        <p:spPr>
          <a:xfrm>
            <a:off x="6501752" y="2565176"/>
            <a:ext cx="4994922" cy="307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982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Changes for 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Minor Production Unit structures </a:t>
            </a:r>
          </a:p>
          <a:p>
            <a:pPr marL="685800" lvl="1" indent="-285750"/>
            <a:r>
              <a:rPr lang="en-US" dirty="0"/>
              <a:t>Retailer of minor Production Unit valid after Go-Live date must have valid Retailer Balance Responsibility for production in the MGA where the PU is located. </a:t>
            </a:r>
          </a:p>
          <a:p>
            <a:pPr marL="685800" lvl="1" indent="-285750"/>
            <a:r>
              <a:rPr lang="en-US" dirty="0"/>
              <a:t>These RBR relations need to be adjusted co-operation with the BRP and eSett if needed.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Online Service views</a:t>
            </a:r>
          </a:p>
          <a:p>
            <a:pPr marL="685800" lvl="1" indent="-285750"/>
            <a:r>
              <a:rPr lang="en-US" dirty="0"/>
              <a:t>New “Imbalance” radio button will be added which uses same principles as Consumption or Production radio button in Balance Report view.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7B51E8-F3A6-D242-802C-48B5C6AB5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669" y="2168525"/>
            <a:ext cx="3838185" cy="383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56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Key documents</a:t>
            </a:r>
            <a:r>
              <a:rPr lang="en-GB" dirty="0"/>
              <a:t> provide detailed information on changes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NBS Handbook (Singe balance compatible version)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Online Service – User guideline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NBS Business Requirement Specifications (BRS) -document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FI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AFF78D-E0DC-7E47-ACC6-0451DEDEE9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327" b="22435"/>
          <a:stretch/>
        </p:blipFill>
        <p:spPr>
          <a:xfrm>
            <a:off x="6578457" y="2651929"/>
            <a:ext cx="4778998" cy="311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9499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D50F4DF-2CBE-466B-9DC9-DFE5751F727D}"/>
              </a:ext>
            </a:extLst>
          </p:cNvPr>
          <p:cNvSpPr txBox="1">
            <a:spLocks/>
          </p:cNvSpPr>
          <p:nvPr/>
        </p:nvSpPr>
        <p:spPr>
          <a:xfrm>
            <a:off x="295656" y="1645920"/>
            <a:ext cx="3964117" cy="13258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Create Customer Service Request on </a:t>
            </a:r>
            <a:r>
              <a:rPr lang="en-GB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www.esett.com/contact</a:t>
            </a: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Send email to </a:t>
            </a:r>
            <a:r>
              <a:rPr lang="en-GB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settlement@esett.com</a:t>
            </a: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Call +358 10 5018500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54F03E-D045-4D29-8E4C-E53366A6A0C5}"/>
              </a:ext>
            </a:extLst>
          </p:cNvPr>
          <p:cNvSpPr/>
          <p:nvPr/>
        </p:nvSpPr>
        <p:spPr>
          <a:xfrm>
            <a:off x="295656" y="8106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 case you need more information</a:t>
            </a:r>
            <a:r>
              <a:rPr lang="en-GB">
                <a:solidFill>
                  <a:schemeClr val="bg1"/>
                </a:solidFill>
              </a:rPr>
              <a:t>, please </a:t>
            </a:r>
            <a:r>
              <a:rPr lang="en-GB" dirty="0">
                <a:solidFill>
                  <a:schemeClr val="bg1"/>
                </a:solidFill>
              </a:rPr>
              <a:t>contact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eSett Customer Service</a:t>
            </a:r>
          </a:p>
        </p:txBody>
      </p:sp>
    </p:spTree>
    <p:extLst>
      <p:ext uri="{BB962C8B-B14F-4D97-AF65-F5344CB8AC3E}">
        <p14:creationId xmlns:p14="http://schemas.microsoft.com/office/powerpoint/2010/main" val="1309086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D7C214-3259-4C1F-9AA6-DCC1DC76E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2254246"/>
            <a:ext cx="5230049" cy="1471511"/>
          </a:xfrm>
        </p:spPr>
        <p:txBody>
          <a:bodyPr/>
          <a:lstStyle/>
          <a:p>
            <a:r>
              <a:rPr lang="en-GB" dirty="0"/>
              <a:t>Single Position – Single Price Model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878806A-EB50-4FD5-91D2-42C409DF3C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High level concept </a:t>
            </a:r>
          </a:p>
        </p:txBody>
      </p:sp>
    </p:spTree>
    <p:extLst>
      <p:ext uri="{BB962C8B-B14F-4D97-AF65-F5344CB8AC3E}">
        <p14:creationId xmlns:p14="http://schemas.microsoft.com/office/powerpoint/2010/main" val="592976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EC82F6-7F61-DD4B-B625-58FA38B95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From two balances and single/dual pricing – </a:t>
            </a:r>
            <a:br>
              <a:rPr lang="en-GB" dirty="0"/>
            </a:br>
            <a:r>
              <a:rPr lang="en-GB" dirty="0"/>
              <a:t>to single position and single price </a:t>
            </a:r>
            <a:endParaRPr lang="en-FI" dirty="0"/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423ECF3F-3708-4A39-AD35-AA9725E82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5" y="2168525"/>
            <a:ext cx="10743050" cy="443178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new single balance model is introduced in the European regulation and Electricity Balancing Guideline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current imbalance settlement model will be changed from two balance model to single position – single price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lvl="1" indent="0">
              <a:buNone/>
            </a:pPr>
            <a:endParaRPr lang="en-US"/>
          </a:p>
          <a:p>
            <a:pPr marL="685800" lvl="1" indent="-285750"/>
            <a:r>
              <a:rPr lang="en-US"/>
              <a:t>Future imbalance settlement model (single price is used)</a:t>
            </a:r>
          </a:p>
          <a:p>
            <a:pPr marL="685800" lvl="1" indent="-285750"/>
            <a:endParaRPr lang="en-US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64995810-3340-4B0C-96D8-081FAEA63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49" y="3148389"/>
            <a:ext cx="7293429" cy="172881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80CD34-BA3D-4F4E-AF7E-28DA2F44577A}"/>
              </a:ext>
            </a:extLst>
          </p:cNvPr>
          <p:cNvSpPr/>
          <p:nvPr/>
        </p:nvSpPr>
        <p:spPr>
          <a:xfrm>
            <a:off x="9099094" y="3515427"/>
            <a:ext cx="2623457" cy="9947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Financial settlement is achieved by using dual price in production and single price in consumption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8DA4AE-2EE6-4F50-AC84-25CD956C4A15}"/>
              </a:ext>
            </a:extLst>
          </p:cNvPr>
          <p:cNvSpPr/>
          <p:nvPr/>
        </p:nvSpPr>
        <p:spPr>
          <a:xfrm>
            <a:off x="9099094" y="5516555"/>
            <a:ext cx="2623457" cy="6262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Financial settlement is achieved by using single price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FD4867-8FD8-4BA0-8B89-9D877790004D}"/>
              </a:ext>
            </a:extLst>
          </p:cNvPr>
          <p:cNvSpPr/>
          <p:nvPr/>
        </p:nvSpPr>
        <p:spPr>
          <a:xfrm rot="16200000">
            <a:off x="202559" y="3770750"/>
            <a:ext cx="1728813" cy="48408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Current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4372BF-EB67-4B4E-8F57-014D5CCB44DB}"/>
              </a:ext>
            </a:extLst>
          </p:cNvPr>
          <p:cNvSpPr/>
          <p:nvPr/>
        </p:nvSpPr>
        <p:spPr>
          <a:xfrm rot="16200000">
            <a:off x="652695" y="5627796"/>
            <a:ext cx="828540" cy="48408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New</a:t>
            </a: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567D7F9E-20C8-498D-AE13-71D7BD4E51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568" y="5455569"/>
            <a:ext cx="7352486" cy="84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740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0AAC16C1-8750-4C10-A878-C5A4C1159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113" y="3746162"/>
            <a:ext cx="7352486" cy="84205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B5D9B58-932B-4CE3-9B51-5B9CC4BEF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components of the new model will mainly remain the same</a:t>
            </a:r>
          </a:p>
        </p:txBody>
      </p:sp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DC97E5A2-D63F-4ED6-8B99-B009A5EDEDEE}"/>
              </a:ext>
            </a:extLst>
          </p:cNvPr>
          <p:cNvSpPr/>
          <p:nvPr/>
        </p:nvSpPr>
        <p:spPr>
          <a:xfrm>
            <a:off x="598714" y="1782533"/>
            <a:ext cx="3850822" cy="1476374"/>
          </a:xfrm>
          <a:prstGeom prst="wedgeRectCallout">
            <a:avLst>
              <a:gd name="adj1" fmla="val 40333"/>
              <a:gd name="adj2" fmla="val 1069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/>
              <a:t>Metered and profiled consumption per metering grid area per retailer per hour. </a:t>
            </a:r>
          </a:p>
          <a:p>
            <a:r>
              <a:rPr lang="en-GB" sz="1200" dirty="0"/>
              <a:t>Consumption is divided into the following types: </a:t>
            </a:r>
          </a:p>
          <a:p>
            <a:r>
              <a:rPr lang="en-GB" sz="1200" dirty="0"/>
              <a:t>grid losses, interruptible consumption, industry consumption over 50MW, pumped storage and PU own consumption.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6E7BD97F-597C-4660-B392-599A21608B30}"/>
              </a:ext>
            </a:extLst>
          </p:cNvPr>
          <p:cNvSpPr/>
          <p:nvPr/>
        </p:nvSpPr>
        <p:spPr>
          <a:xfrm>
            <a:off x="753623" y="5119011"/>
            <a:ext cx="3958391" cy="1202464"/>
          </a:xfrm>
          <a:prstGeom prst="wedgeRectCallout">
            <a:avLst>
              <a:gd name="adj1" fmla="val 3971"/>
              <a:gd name="adj2" fmla="val -11323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/>
              <a:t>Production on hourly basis. </a:t>
            </a:r>
          </a:p>
          <a:p>
            <a:r>
              <a:rPr lang="en-GB" sz="1200" dirty="0"/>
              <a:t>Production is divided into two categories, Normal and Minor. Following production types are defined: </a:t>
            </a:r>
          </a:p>
          <a:p>
            <a:r>
              <a:rPr lang="en-GB" sz="1200" dirty="0"/>
              <a:t>hydro, wind, nuclear, thermal, solar and other.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68A0F111-9907-4B66-9D0E-FAB311484450}"/>
              </a:ext>
            </a:extLst>
          </p:cNvPr>
          <p:cNvSpPr/>
          <p:nvPr/>
        </p:nvSpPr>
        <p:spPr>
          <a:xfrm>
            <a:off x="4649931" y="1782533"/>
            <a:ext cx="3183701" cy="1476374"/>
          </a:xfrm>
          <a:prstGeom prst="wedgeRectCallout">
            <a:avLst>
              <a:gd name="adj1" fmla="val -31567"/>
              <a:gd name="adj2" fmla="val 10872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/>
              <a:t>Trade includes:</a:t>
            </a:r>
          </a:p>
          <a:p>
            <a:r>
              <a:rPr lang="en-GB" sz="1200" b="1" dirty="0"/>
              <a:t>PX market trade</a:t>
            </a:r>
            <a:r>
              <a:rPr lang="en-GB" sz="1200" dirty="0"/>
              <a:t>, the electricity trade concluded on the NEMO(s) – Day-ahead or Intraday.</a:t>
            </a:r>
          </a:p>
          <a:p>
            <a:r>
              <a:rPr lang="en-GB" sz="1200" b="1" dirty="0"/>
              <a:t>Bilateral trade</a:t>
            </a:r>
            <a:r>
              <a:rPr lang="en-GB" sz="1200" dirty="0"/>
              <a:t>,</a:t>
            </a:r>
            <a:r>
              <a:rPr lang="en-GB" sz="1200" b="1" dirty="0"/>
              <a:t> </a:t>
            </a:r>
            <a:r>
              <a:rPr lang="en-GB" sz="1200" dirty="0"/>
              <a:t>the electricity trade that has been agreed upon between two market participants.</a:t>
            </a:r>
            <a:endParaRPr lang="en-GB" sz="1200" b="1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8F6B2A75-F5A5-4CD6-B504-59DE92DD92C3}"/>
              </a:ext>
            </a:extLst>
          </p:cNvPr>
          <p:cNvSpPr/>
          <p:nvPr/>
        </p:nvSpPr>
        <p:spPr>
          <a:xfrm>
            <a:off x="5685277" y="5119010"/>
            <a:ext cx="3262779" cy="1202464"/>
          </a:xfrm>
          <a:prstGeom prst="wedgeRectCallout">
            <a:avLst>
              <a:gd name="adj1" fmla="val -15039"/>
              <a:gd name="adj2" fmla="val -110562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/>
              <a:t>Imbalance adjustment means the correction applied to the position of a BRP (or later a BSP) by TSO for the calculation of the imbalance volume.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990BED47-7DB9-4547-9519-35750FEEE738}"/>
              </a:ext>
            </a:extLst>
          </p:cNvPr>
          <p:cNvSpPr/>
          <p:nvPr/>
        </p:nvSpPr>
        <p:spPr>
          <a:xfrm>
            <a:off x="7991890" y="1782534"/>
            <a:ext cx="3270743" cy="1476374"/>
          </a:xfrm>
          <a:prstGeom prst="wedgeRectCallout">
            <a:avLst>
              <a:gd name="adj1" fmla="val -48499"/>
              <a:gd name="adj2" fmla="val 10100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err="1"/>
              <a:t>eSett</a:t>
            </a:r>
            <a:r>
              <a:rPr lang="en-GB" sz="1200" dirty="0"/>
              <a:t> calculates the MGA imbalance based on reported values from the Metered Data Aggregator. MGA Imbalance is calculated as follows:</a:t>
            </a:r>
          </a:p>
          <a:p>
            <a:endParaRPr lang="en-GB" sz="1200" dirty="0"/>
          </a:p>
          <a:p>
            <a:r>
              <a:rPr lang="en-GB" sz="1200" dirty="0"/>
              <a:t>MGA Imbalance = Consumption + Production + MGA exchange import per adjacent MGA + MGA exchange export per adjacent MGA</a:t>
            </a:r>
          </a:p>
        </p:txBody>
      </p:sp>
    </p:spTree>
    <p:extLst>
      <p:ext uri="{BB962C8B-B14F-4D97-AF65-F5344CB8AC3E}">
        <p14:creationId xmlns:p14="http://schemas.microsoft.com/office/powerpoint/2010/main" val="3819677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AA4896-E215-4246-B19F-473049DB7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main principles in the settlement will remain the same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E1E731C-8693-4BD9-B72F-C740928BA2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changes to the market roles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changes to the reporting responsibilities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changes to the settlement cycle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6E2CE76-EBE5-49B4-8B7E-AFD7FFCD02D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changes to gate closures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changes to invoicing process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CDD18D-130E-4738-A7AC-F25C60BFE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446" y="3298371"/>
            <a:ext cx="81724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13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11">
            <a:extLst>
              <a:ext uri="{FF2B5EF4-FFF2-40B4-BE49-F238E27FC236}">
                <a16:creationId xmlns:a16="http://schemas.microsoft.com/office/drawing/2014/main" id="{67E13D66-C297-2742-A7DC-8229BBE1CDD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FE5A1B7-9EF7-2346-BF43-71D636ED2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Imbalance price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7C778A-55B3-6B47-AFD8-9A0EE3F639F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Imbalance is priced according to a one-price model, which means that positive and negative imbalances have the same price.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C6429D-441C-0946-9036-38A3EF3AF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3A38E96-16B1-42F3-8B4C-B596B8758EF0}"/>
              </a:ext>
            </a:extLst>
          </p:cNvPr>
          <p:cNvSpPr/>
          <p:nvPr/>
        </p:nvSpPr>
        <p:spPr>
          <a:xfrm rot="20594875">
            <a:off x="844952" y="3429000"/>
            <a:ext cx="4924719" cy="25246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TSOs to confirm the model before publishing the commissioning plan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753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0FA2FA65-6C13-9B47-A40E-C53E1F96DD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9FC8F9A-1AFC-9844-846F-25476D235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Minor production structure changes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2E1882-4F92-574A-9EC7-376B6D9E70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4" y="2168526"/>
            <a:ext cx="6186019" cy="4373788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Finland and Norway, minor production is modelled in consumption balance in two balance model -&gt; In single balance model minor production is modeled in a similar manner as normal production</a:t>
            </a:r>
          </a:p>
          <a:p>
            <a:pPr marL="685800" lvl="1" indent="-285750"/>
            <a:r>
              <a:rPr lang="en-US" dirty="0"/>
              <a:t>This change might lead to structure changes and RBR changes </a:t>
            </a:r>
          </a:p>
          <a:p>
            <a:pPr marL="685800" lvl="1" indent="-285750"/>
            <a:r>
              <a:rPr lang="en-US" dirty="0"/>
              <a:t>In Denmark and Sweden, all the production is using production type normal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Retailer of minor Production Unit valid after Go-Live date must have valid Retailer Balance Responsibility (RBR) for production in the MGA where the PU is located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two balance model there needs to be a valid RBR for consumption in the MGA where the PU is located so in some cases there needs to be done adjustments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eSett has identified three different scenarios:</a:t>
            </a:r>
          </a:p>
          <a:p>
            <a:pPr marL="685800" lvl="1" indent="-285750"/>
            <a:r>
              <a:rPr lang="en-US" dirty="0"/>
              <a:t>Valid RBR for consumption and production (same BRP)</a:t>
            </a:r>
          </a:p>
          <a:p>
            <a:pPr marL="820738" lvl="2" indent="-285750">
              <a:buFont typeface="Wingdings" panose="05000000000000000000" pitchFamily="2" charset="2"/>
              <a:buChar char="Ø"/>
            </a:pPr>
            <a:r>
              <a:rPr lang="en-US" dirty="0"/>
              <a:t>As valid RBR exist no changes needed</a:t>
            </a:r>
          </a:p>
          <a:p>
            <a:pPr marL="685800" lvl="1" indent="-285750"/>
            <a:r>
              <a:rPr lang="en-US" dirty="0"/>
              <a:t>Only valid RBR for consumption</a:t>
            </a:r>
          </a:p>
          <a:p>
            <a:pPr marL="820738" lvl="2" indent="-285750">
              <a:buFont typeface="Wingdings" panose="05000000000000000000" pitchFamily="2" charset="2"/>
              <a:buChar char="Ø"/>
            </a:pPr>
            <a:r>
              <a:rPr lang="en-US" dirty="0"/>
              <a:t>BRP needs to create a new RBR for production</a:t>
            </a:r>
          </a:p>
          <a:p>
            <a:pPr marL="685800" lvl="1" indent="-285750"/>
            <a:r>
              <a:rPr lang="en-US" dirty="0"/>
              <a:t>Valid RBR for consumption and production (different BRPs)</a:t>
            </a:r>
          </a:p>
          <a:p>
            <a:pPr marL="820738" lvl="2" indent="-285750">
              <a:buFont typeface="Wingdings" panose="05000000000000000000" pitchFamily="2" charset="2"/>
              <a:buChar char="Ø"/>
            </a:pPr>
            <a:r>
              <a:rPr lang="en-US" dirty="0"/>
              <a:t>eSett will contact the market participants and the correct changes will be done in co-operation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847E00-67D6-AC44-A372-9544A87AE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08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EB53F4-F157-49B8-9C80-CB589BE2C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5" y="2168525"/>
            <a:ext cx="10726433" cy="39973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eSett has been publishing Key Performance Indicators (KPI) and advanced settlement reports for BRPs since the beginning of year 2019</a:t>
            </a:r>
          </a:p>
          <a:p>
            <a:pPr marL="685800" lvl="1" indent="-285750"/>
            <a:r>
              <a:rPr lang="en-US" dirty="0"/>
              <a:t>Advanced settlement reports offers statistics and graphs to review performance and identify potential issues</a:t>
            </a:r>
          </a:p>
          <a:p>
            <a:pPr marL="685800" lvl="1" indent="-285750"/>
            <a:r>
              <a:rPr lang="en-US" dirty="0"/>
              <a:t>BRP imbalance KPI report provides data for benchmarking and general information about the performance of BRPs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main principles will be kept the same as today and only formulas will be adjusted to reflect changes caused by the single balance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Old KPIs will be used for business days before the Go-Live day and new KPIs will be used for business days after Go-Live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 the production plan component is removed from imbalance calculations, a new KPI/formula will be established for monitoring long-term quality of production plans, Production Plan KPI:</a:t>
            </a:r>
          </a:p>
          <a:p>
            <a:pPr marL="685800" lvl="1" indent="-285750"/>
            <a:r>
              <a:rPr lang="en-GB" dirty="0"/>
              <a:t>Calculate KPI for aggregated values per MBA per PU type (solar etc.)</a:t>
            </a:r>
          </a:p>
          <a:p>
            <a:pPr marL="685800" lvl="1" indent="-285750"/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775157B-0411-4D0A-B87A-8184E7D3E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Market Monitoring - Key Performance Indicators will be modified to fit to the new model 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E0579563-2387-4096-B579-C80A2C3D4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281" y="5178643"/>
            <a:ext cx="9811120" cy="93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608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dabl7c6i5ipP8TZ5a6hH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syzdr73d7QLoKZV.pLYd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J41gIxJxxyN3xGlgiyxQ"/>
</p:tagLst>
</file>

<file path=ppt/theme/theme1.xml><?xml version="1.0" encoding="utf-8"?>
<a:theme xmlns:a="http://schemas.openxmlformats.org/drawingml/2006/main" name="Office Theme">
  <a:themeElements>
    <a:clrScheme name="ESETT VÄRIT FINAL">
      <a:dk1>
        <a:srgbClr val="201F1F"/>
      </a:dk1>
      <a:lt1>
        <a:srgbClr val="FFFFFF"/>
      </a:lt1>
      <a:dk2>
        <a:srgbClr val="516BB3"/>
      </a:dk2>
      <a:lt2>
        <a:srgbClr val="E7E6E6"/>
      </a:lt2>
      <a:accent1>
        <a:srgbClr val="7058A6"/>
      </a:accent1>
      <a:accent2>
        <a:srgbClr val="63AEDA"/>
      </a:accent2>
      <a:accent3>
        <a:srgbClr val="08539B"/>
      </a:accent3>
      <a:accent4>
        <a:srgbClr val="99C137"/>
      </a:accent4>
      <a:accent5>
        <a:srgbClr val="2099D1"/>
      </a:accent5>
      <a:accent6>
        <a:srgbClr val="ED6987"/>
      </a:accent6>
      <a:hlink>
        <a:srgbClr val="954F71"/>
      </a:hlink>
      <a:folHlink>
        <a:srgbClr val="7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ETT_PPT-pohja_FINAL" id="{ECE071FF-01FB-114C-9A0C-BE4CEFE0F329}" vid="{7530B17D-D18D-1B44-87BB-87EC00DB46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9EF857B8B49E43A0ADC067B4575F49" ma:contentTypeVersion="13" ma:contentTypeDescription="Create a new document." ma:contentTypeScope="" ma:versionID="8e9c64881d7147541b44a00bc9872c43">
  <xsd:schema xmlns:xsd="http://www.w3.org/2001/XMLSchema" xmlns:xs="http://www.w3.org/2001/XMLSchema" xmlns:p="http://schemas.microsoft.com/office/2006/metadata/properties" xmlns:ns3="6fbecb3e-d9e3-4507-a344-3db7f82caab7" xmlns:ns4="ab078297-b299-4fd9-9c6c-64765a77d6ac" targetNamespace="http://schemas.microsoft.com/office/2006/metadata/properties" ma:root="true" ma:fieldsID="0b3e15a99f5d9ceb3dedf0de2b7bf9aa" ns3:_="" ns4:_="">
    <xsd:import namespace="6fbecb3e-d9e3-4507-a344-3db7f82caab7"/>
    <xsd:import namespace="ab078297-b299-4fd9-9c6c-64765a77d6a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becb3e-d9e3-4507-a344-3db7f82caa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78297-b299-4fd9-9c6c-64765a77d6a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1C5E05-61A6-4495-A13B-F4993DCBFED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4F6B2A-96BD-4BBE-8906-EAE6D1E5D6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becb3e-d9e3-4507-a344-3db7f82caab7"/>
    <ds:schemaRef ds:uri="ab078297-b299-4fd9-9c6c-64765a77d6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2B9F72-E9C3-429E-82E1-FACD48D478FD}">
  <ds:schemaRefs>
    <ds:schemaRef ds:uri="http://schemas.microsoft.com/office/2006/documentManagement/types"/>
    <ds:schemaRef ds:uri="http://purl.org/dc/terms/"/>
    <ds:schemaRef ds:uri="ab078297-b299-4fd9-9c6c-64765a77d6ac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6fbecb3e-d9e3-4507-a344-3db7f82caab7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eSett - Powerpoint pohja</Template>
  <TotalTime>2870</TotalTime>
  <Words>1988</Words>
  <Application>Microsoft Office PowerPoint</Application>
  <PresentationFormat>Widescreen</PresentationFormat>
  <Paragraphs>246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Wingdings</vt:lpstr>
      <vt:lpstr>Office Theme</vt:lpstr>
      <vt:lpstr>think-cell Slide</vt:lpstr>
      <vt:lpstr>Single Balance  Commissioning Plan</vt:lpstr>
      <vt:lpstr>Commission plan for Single Balance – Single Price Model</vt:lpstr>
      <vt:lpstr>Single Position – Single Price Model</vt:lpstr>
      <vt:lpstr>From two balances and single/dual pricing –  to single position and single price </vt:lpstr>
      <vt:lpstr>The components of the new model will mainly remain the same</vt:lpstr>
      <vt:lpstr>The main principles in the settlement will remain the same</vt:lpstr>
      <vt:lpstr>Imbalance price </vt:lpstr>
      <vt:lpstr>Minor production structure changes </vt:lpstr>
      <vt:lpstr>Market Monitoring - Key Performance Indicators will be modified to fit to the new model </vt:lpstr>
      <vt:lpstr>Adjusted formulas on Single balance model</vt:lpstr>
      <vt:lpstr>Adjusted formulas on Single balance model</vt:lpstr>
      <vt:lpstr>Advanced Settlement Report (Week/Month) changes</vt:lpstr>
      <vt:lpstr>BRP Imbalance KPI Report (Own Data/Country) changes</vt:lpstr>
      <vt:lpstr>BRP Imbalance KPI Report new formula</vt:lpstr>
      <vt:lpstr>Transition phase reporting</vt:lpstr>
      <vt:lpstr>Renewal of Agreements </vt:lpstr>
      <vt:lpstr>Commissioning time schedule</vt:lpstr>
      <vt:lpstr>Changes to the Market Participants </vt:lpstr>
      <vt:lpstr>Changes to BRPs - Settlement </vt:lpstr>
      <vt:lpstr>Changes to BRPs - Invoice content will change to reflect new model </vt:lpstr>
      <vt:lpstr>Changes to BRPs – Dynamic Collateral model will be adjusted to new model </vt:lpstr>
      <vt:lpstr>Changes to BRPs – number of data package will decrease</vt:lpstr>
      <vt:lpstr>Changes to BRPs – Online Service views</vt:lpstr>
      <vt:lpstr>For DSO and datahubs – single balance model introduces only minor changes </vt:lpstr>
      <vt:lpstr>Changes for RE</vt:lpstr>
      <vt:lpstr>Key documents provide detailed information on changes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Collaterals - NBS TF and TSOs/eSett</dc:title>
  <dc:creator>Minnakaisa Ahonen</dc:creator>
  <cp:lastModifiedBy>Pauliina Olsson-Hurt</cp:lastModifiedBy>
  <cp:revision>101</cp:revision>
  <dcterms:created xsi:type="dcterms:W3CDTF">2020-02-10T07:57:09Z</dcterms:created>
  <dcterms:modified xsi:type="dcterms:W3CDTF">2020-04-20T12:32:42Z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0x010100719EF857B8B49E43A0ADC067B4575F49</vt:lpwstr>
  </property>
</Properties>
</file>