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5"/>
  </p:notesMasterIdLst>
  <p:sldIdLst>
    <p:sldId id="297" r:id="rId5"/>
    <p:sldId id="338" r:id="rId6"/>
    <p:sldId id="291" r:id="rId7"/>
    <p:sldId id="307" r:id="rId8"/>
    <p:sldId id="287" r:id="rId9"/>
    <p:sldId id="341" r:id="rId10"/>
    <p:sldId id="334" r:id="rId11"/>
    <p:sldId id="325" r:id="rId12"/>
    <p:sldId id="288" r:id="rId13"/>
    <p:sldId id="342" r:id="rId14"/>
    <p:sldId id="333" r:id="rId15"/>
    <p:sldId id="318" r:id="rId16"/>
    <p:sldId id="329" r:id="rId17"/>
    <p:sldId id="327" r:id="rId18"/>
    <p:sldId id="316" r:id="rId19"/>
    <p:sldId id="289" r:id="rId20"/>
    <p:sldId id="343" r:id="rId21"/>
    <p:sldId id="324" r:id="rId22"/>
    <p:sldId id="310" r:id="rId23"/>
    <p:sldId id="290" r:id="rId24"/>
    <p:sldId id="300" r:id="rId25"/>
    <p:sldId id="330" r:id="rId26"/>
    <p:sldId id="322" r:id="rId27"/>
    <p:sldId id="296" r:id="rId28"/>
    <p:sldId id="286" r:id="rId29"/>
    <p:sldId id="315" r:id="rId30"/>
    <p:sldId id="298" r:id="rId31"/>
    <p:sldId id="313" r:id="rId32"/>
    <p:sldId id="320" r:id="rId33"/>
    <p:sldId id="295" r:id="rId3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jo Kanerva" initials="MK" lastIdx="9" clrIdx="0">
    <p:extLst>
      <p:ext uri="{19B8F6BF-5375-455C-9EA6-DF929625EA0E}">
        <p15:presenceInfo xmlns:p15="http://schemas.microsoft.com/office/powerpoint/2012/main" userId="S::marjo.kanerva@cocomms.com::9c3b6cbd-04ef-49e4-a5e6-f36e8350620a" providerId="AD"/>
      </p:ext>
    </p:extLst>
  </p:cmAuthor>
  <p:cmAuthor id="2" name="Kaisa Rajala" initials="KR" lastIdx="15" clrIdx="1">
    <p:extLst>
      <p:ext uri="{19B8F6BF-5375-455C-9EA6-DF929625EA0E}">
        <p15:presenceInfo xmlns:p15="http://schemas.microsoft.com/office/powerpoint/2012/main" userId="S::kaisa.rajala@cocomms.com::9b5d17fd-e020-43bc-a8b2-e707ac1cc0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B8DF"/>
    <a:srgbClr val="4F6984"/>
    <a:srgbClr val="6E6868"/>
    <a:srgbClr val="FFFFFF"/>
    <a:srgbClr val="CE188A"/>
    <a:srgbClr val="6B6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445B66-4FC1-4A35-94D4-04A4452D990E}" v="3" dt="2020-04-27T09:27:25.3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Normaali tyyli 2 - Korostu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705"/>
  </p:normalViewPr>
  <p:slideViewPr>
    <p:cSldViewPr snapToObjects="1" showGuides="1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omas Pulkkinen" userId="110133e2-c860-440e-b207-042657f1a67f" providerId="ADAL" clId="{622C3E51-0672-4F76-BDF5-E4A087A74FEB}"/>
    <pc:docChg chg="custSel delSld modSld sldOrd">
      <pc:chgData name="Tuomas Pulkkinen" userId="110133e2-c860-440e-b207-042657f1a67f" providerId="ADAL" clId="{622C3E51-0672-4F76-BDF5-E4A087A74FEB}" dt="2020-04-27T09:26:53.053" v="1785" actId="47"/>
      <pc:docMkLst>
        <pc:docMk/>
      </pc:docMkLst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2133241192" sldId="292"/>
        </pc:sldMkLst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524135345" sldId="293"/>
        </pc:sldMkLst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2106600623" sldId="294"/>
        </pc:sldMkLst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1490432615" sldId="301"/>
        </pc:sldMkLst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3525113235" sldId="302"/>
        </pc:sldMkLst>
      </pc:sldChg>
      <pc:sldChg chg="modSp ord">
        <pc:chgData name="Tuomas Pulkkinen" userId="110133e2-c860-440e-b207-042657f1a67f" providerId="ADAL" clId="{622C3E51-0672-4F76-BDF5-E4A087A74FEB}" dt="2020-04-27T09:14:11.990" v="849" actId="20577"/>
        <pc:sldMkLst>
          <pc:docMk/>
          <pc:sldMk cId="1684995099" sldId="307"/>
        </pc:sldMkLst>
        <pc:spChg chg="mod">
          <ac:chgData name="Tuomas Pulkkinen" userId="110133e2-c860-440e-b207-042657f1a67f" providerId="ADAL" clId="{622C3E51-0672-4F76-BDF5-E4A087A74FEB}" dt="2020-04-27T09:09:59.941" v="335" actId="20577"/>
          <ac:spMkLst>
            <pc:docMk/>
            <pc:sldMk cId="1684995099" sldId="307"/>
            <ac:spMk id="5" creationId="{81D92334-7420-CA43-A795-C0B3866DF564}"/>
          </ac:spMkLst>
        </pc:spChg>
        <pc:spChg chg="mod">
          <ac:chgData name="Tuomas Pulkkinen" userId="110133e2-c860-440e-b207-042657f1a67f" providerId="ADAL" clId="{622C3E51-0672-4F76-BDF5-E4A087A74FEB}" dt="2020-04-27T09:14:11.990" v="849" actId="20577"/>
          <ac:spMkLst>
            <pc:docMk/>
            <pc:sldMk cId="1684995099" sldId="307"/>
            <ac:spMk id="8" creationId="{74509BD6-2796-CF46-8CEF-24297C550B5D}"/>
          </ac:spMkLst>
        </pc:spChg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1634108752" sldId="309"/>
        </pc:sldMkLst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1948659113" sldId="312"/>
        </pc:sldMkLst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1796183592" sldId="314"/>
        </pc:sldMkLst>
      </pc:sldChg>
      <pc:sldChg chg="modSp">
        <pc:chgData name="Tuomas Pulkkinen" userId="110133e2-c860-440e-b207-042657f1a67f" providerId="ADAL" clId="{622C3E51-0672-4F76-BDF5-E4A087A74FEB}" dt="2020-04-27T09:04:51.511" v="98" actId="20577"/>
        <pc:sldMkLst>
          <pc:docMk/>
          <pc:sldMk cId="2939747839" sldId="316"/>
        </pc:sldMkLst>
        <pc:spChg chg="mod">
          <ac:chgData name="Tuomas Pulkkinen" userId="110133e2-c860-440e-b207-042657f1a67f" providerId="ADAL" clId="{622C3E51-0672-4F76-BDF5-E4A087A74FEB}" dt="2020-04-27T09:04:51.511" v="98" actId="20577"/>
          <ac:spMkLst>
            <pc:docMk/>
            <pc:sldMk cId="2939747839" sldId="316"/>
            <ac:spMk id="8" creationId="{3EF0D2CE-3BDA-D041-8226-E10B26439441}"/>
          </ac:spMkLst>
        </pc:spChg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3767196685" sldId="317"/>
        </pc:sldMkLst>
      </pc:sldChg>
      <pc:sldChg chg="modSp">
        <pc:chgData name="Tuomas Pulkkinen" userId="110133e2-c860-440e-b207-042657f1a67f" providerId="ADAL" clId="{622C3E51-0672-4F76-BDF5-E4A087A74FEB}" dt="2020-04-27T09:20:45.538" v="1407" actId="6549"/>
        <pc:sldMkLst>
          <pc:docMk/>
          <pc:sldMk cId="1279355931" sldId="318"/>
        </pc:sldMkLst>
        <pc:spChg chg="mod">
          <ac:chgData name="Tuomas Pulkkinen" userId="110133e2-c860-440e-b207-042657f1a67f" providerId="ADAL" clId="{622C3E51-0672-4F76-BDF5-E4A087A74FEB}" dt="2020-04-27T09:20:45.538" v="1407" actId="6549"/>
          <ac:spMkLst>
            <pc:docMk/>
            <pc:sldMk cId="1279355931" sldId="318"/>
            <ac:spMk id="2" creationId="{517C4DCA-901C-A543-AF28-A56299AA25C2}"/>
          </ac:spMkLst>
        </pc:spChg>
      </pc:sldChg>
      <pc:sldChg chg="modSp">
        <pc:chgData name="Tuomas Pulkkinen" userId="110133e2-c860-440e-b207-042657f1a67f" providerId="ADAL" clId="{622C3E51-0672-4F76-BDF5-E4A087A74FEB}" dt="2020-04-27T09:05:58.093" v="161" actId="20577"/>
        <pc:sldMkLst>
          <pc:docMk/>
          <pc:sldMk cId="1807808905" sldId="324"/>
        </pc:sldMkLst>
        <pc:spChg chg="mod">
          <ac:chgData name="Tuomas Pulkkinen" userId="110133e2-c860-440e-b207-042657f1a67f" providerId="ADAL" clId="{622C3E51-0672-4F76-BDF5-E4A087A74FEB}" dt="2020-04-27T09:05:58.093" v="161" actId="20577"/>
          <ac:spMkLst>
            <pc:docMk/>
            <pc:sldMk cId="1807808905" sldId="324"/>
            <ac:spMk id="3" creationId="{5A2DA7C9-0153-F642-92BD-0C5C7B4820EE}"/>
          </ac:spMkLst>
        </pc:spChg>
      </pc:sldChg>
      <pc:sldChg chg="modSp">
        <pc:chgData name="Tuomas Pulkkinen" userId="110133e2-c860-440e-b207-042657f1a67f" providerId="ADAL" clId="{622C3E51-0672-4F76-BDF5-E4A087A74FEB}" dt="2020-04-27T09:26:11.687" v="1782" actId="27636"/>
        <pc:sldMkLst>
          <pc:docMk/>
          <pc:sldMk cId="1503721112" sldId="325"/>
        </pc:sldMkLst>
        <pc:spChg chg="mod">
          <ac:chgData name="Tuomas Pulkkinen" userId="110133e2-c860-440e-b207-042657f1a67f" providerId="ADAL" clId="{622C3E51-0672-4F76-BDF5-E4A087A74FEB}" dt="2020-04-27T09:26:11.687" v="1782" actId="27636"/>
          <ac:spMkLst>
            <pc:docMk/>
            <pc:sldMk cId="1503721112" sldId="325"/>
            <ac:spMk id="3" creationId="{5A2DA7C9-0153-F642-92BD-0C5C7B4820EE}"/>
          </ac:spMkLst>
        </pc:spChg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3418779963" sldId="326"/>
        </pc:sldMkLst>
      </pc:sldChg>
      <pc:sldChg chg="modSp">
        <pc:chgData name="Tuomas Pulkkinen" userId="110133e2-c860-440e-b207-042657f1a67f" providerId="ADAL" clId="{622C3E51-0672-4F76-BDF5-E4A087A74FEB}" dt="2020-04-27T09:20:54.372" v="1409" actId="6549"/>
        <pc:sldMkLst>
          <pc:docMk/>
          <pc:sldMk cId="1457430722" sldId="327"/>
        </pc:sldMkLst>
        <pc:spChg chg="mod">
          <ac:chgData name="Tuomas Pulkkinen" userId="110133e2-c860-440e-b207-042657f1a67f" providerId="ADAL" clId="{622C3E51-0672-4F76-BDF5-E4A087A74FEB}" dt="2020-04-27T09:20:54.372" v="1409" actId="6549"/>
          <ac:spMkLst>
            <pc:docMk/>
            <pc:sldMk cId="1457430722" sldId="327"/>
            <ac:spMk id="2" creationId="{517C4DCA-901C-A543-AF28-A56299AA25C2}"/>
          </ac:spMkLst>
        </pc:spChg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314698204" sldId="328"/>
        </pc:sldMkLst>
      </pc:sldChg>
      <pc:sldChg chg="modSp">
        <pc:chgData name="Tuomas Pulkkinen" userId="110133e2-c860-440e-b207-042657f1a67f" providerId="ADAL" clId="{622C3E51-0672-4F76-BDF5-E4A087A74FEB}" dt="2020-04-27T09:20:49.483" v="1408" actId="6549"/>
        <pc:sldMkLst>
          <pc:docMk/>
          <pc:sldMk cId="1865501522" sldId="329"/>
        </pc:sldMkLst>
        <pc:spChg chg="mod">
          <ac:chgData name="Tuomas Pulkkinen" userId="110133e2-c860-440e-b207-042657f1a67f" providerId="ADAL" clId="{622C3E51-0672-4F76-BDF5-E4A087A74FEB}" dt="2020-04-27T09:20:49.483" v="1408" actId="6549"/>
          <ac:spMkLst>
            <pc:docMk/>
            <pc:sldMk cId="1865501522" sldId="329"/>
            <ac:spMk id="3" creationId="{67F6CCB7-9AF8-8D46-85A2-9629BCA234CC}"/>
          </ac:spMkLst>
        </pc:spChg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1672125697" sldId="331"/>
        </pc:sldMkLst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1877757070" sldId="332"/>
        </pc:sldMkLst>
      </pc:sldChg>
      <pc:sldChg chg="modSp">
        <pc:chgData name="Tuomas Pulkkinen" userId="110133e2-c860-440e-b207-042657f1a67f" providerId="ADAL" clId="{622C3E51-0672-4F76-BDF5-E4A087A74FEB}" dt="2020-04-27T09:20:41.582" v="1406" actId="6549"/>
        <pc:sldMkLst>
          <pc:docMk/>
          <pc:sldMk cId="918430307" sldId="333"/>
        </pc:sldMkLst>
        <pc:spChg chg="mod">
          <ac:chgData name="Tuomas Pulkkinen" userId="110133e2-c860-440e-b207-042657f1a67f" providerId="ADAL" clId="{622C3E51-0672-4F76-BDF5-E4A087A74FEB}" dt="2020-04-27T09:20:41.582" v="1406" actId="6549"/>
          <ac:spMkLst>
            <pc:docMk/>
            <pc:sldMk cId="918430307" sldId="333"/>
            <ac:spMk id="5" creationId="{C81EF065-9B01-6E43-B97F-F05907B17A6C}"/>
          </ac:spMkLst>
        </pc:spChg>
        <pc:spChg chg="mod">
          <ac:chgData name="Tuomas Pulkkinen" userId="110133e2-c860-440e-b207-042657f1a67f" providerId="ADAL" clId="{622C3E51-0672-4F76-BDF5-E4A087A74FEB}" dt="2020-04-27T09:02:35.718" v="3" actId="20577"/>
          <ac:spMkLst>
            <pc:docMk/>
            <pc:sldMk cId="918430307" sldId="333"/>
            <ac:spMk id="6" creationId="{D0C913D5-3374-C541-8D82-C4BBAC8AD4D5}"/>
          </ac:spMkLst>
        </pc:spChg>
      </pc:sldChg>
      <pc:sldChg chg="modSp">
        <pc:chgData name="Tuomas Pulkkinen" userId="110133e2-c860-440e-b207-042657f1a67f" providerId="ADAL" clId="{622C3E51-0672-4F76-BDF5-E4A087A74FEB}" dt="2020-04-27T09:17:31.062" v="1076" actId="20577"/>
        <pc:sldMkLst>
          <pc:docMk/>
          <pc:sldMk cId="1290879296" sldId="334"/>
        </pc:sldMkLst>
        <pc:spChg chg="mod">
          <ac:chgData name="Tuomas Pulkkinen" userId="110133e2-c860-440e-b207-042657f1a67f" providerId="ADAL" clId="{622C3E51-0672-4F76-BDF5-E4A087A74FEB}" dt="2020-04-27T09:17:31.062" v="1076" actId="20577"/>
          <ac:spMkLst>
            <pc:docMk/>
            <pc:sldMk cId="1290879296" sldId="334"/>
            <ac:spMk id="7" creationId="{0F16EA68-560F-0244-BCF5-5BA76517C37A}"/>
          </ac:spMkLst>
        </pc:spChg>
      </pc:sldChg>
      <pc:sldChg chg="del">
        <pc:chgData name="Tuomas Pulkkinen" userId="110133e2-c860-440e-b207-042657f1a67f" providerId="ADAL" clId="{622C3E51-0672-4F76-BDF5-E4A087A74FEB}" dt="2020-04-27T09:26:53.053" v="1785" actId="47"/>
        <pc:sldMkLst>
          <pc:docMk/>
          <pc:sldMk cId="201753143" sldId="335"/>
        </pc:sldMkLst>
      </pc:sldChg>
      <pc:sldChg chg="del ord">
        <pc:chgData name="Tuomas Pulkkinen" userId="110133e2-c860-440e-b207-042657f1a67f" providerId="ADAL" clId="{622C3E51-0672-4F76-BDF5-E4A087A74FEB}" dt="2020-04-27T09:26:43.721" v="1784" actId="47"/>
        <pc:sldMkLst>
          <pc:docMk/>
          <pc:sldMk cId="1912412306" sldId="336"/>
        </pc:sldMkLst>
      </pc:sldChg>
      <pc:sldChg chg="del">
        <pc:chgData name="Tuomas Pulkkinen" userId="110133e2-c860-440e-b207-042657f1a67f" providerId="ADAL" clId="{622C3E51-0672-4F76-BDF5-E4A087A74FEB}" dt="2020-04-27T09:01:56.139" v="0" actId="2696"/>
        <pc:sldMkLst>
          <pc:docMk/>
          <pc:sldMk cId="3054723323" sldId="339"/>
        </pc:sldMkLst>
      </pc:sldChg>
      <pc:sldChg chg="del">
        <pc:chgData name="Tuomas Pulkkinen" userId="110133e2-c860-440e-b207-042657f1a67f" providerId="ADAL" clId="{622C3E51-0672-4F76-BDF5-E4A087A74FEB}" dt="2020-04-27T09:02:06.495" v="1" actId="2696"/>
        <pc:sldMkLst>
          <pc:docMk/>
          <pc:sldMk cId="892563522" sldId="340"/>
        </pc:sldMkLst>
      </pc:sldChg>
      <pc:sldChg chg="del">
        <pc:chgData name="Tuomas Pulkkinen" userId="110133e2-c860-440e-b207-042657f1a67f" providerId="ADAL" clId="{622C3E51-0672-4F76-BDF5-E4A087A74FEB}" dt="2020-04-27T09:02:23.137" v="2" actId="2696"/>
        <pc:sldMkLst>
          <pc:docMk/>
          <pc:sldMk cId="1655345979" sldId="344"/>
        </pc:sldMkLst>
      </pc:sldChg>
      <pc:sldChg chg="del">
        <pc:chgData name="Tuomas Pulkkinen" userId="110133e2-c860-440e-b207-042657f1a67f" providerId="ADAL" clId="{622C3E51-0672-4F76-BDF5-E4A087A74FEB}" dt="2020-04-27T09:02:23.137" v="2" actId="2696"/>
        <pc:sldMkLst>
          <pc:docMk/>
          <pc:sldMk cId="649172901" sldId="345"/>
        </pc:sldMkLst>
      </pc:sldChg>
      <pc:sldChg chg="del">
        <pc:chgData name="Tuomas Pulkkinen" userId="110133e2-c860-440e-b207-042657f1a67f" providerId="ADAL" clId="{622C3E51-0672-4F76-BDF5-E4A087A74FEB}" dt="2020-04-27T09:02:23.137" v="2" actId="2696"/>
        <pc:sldMkLst>
          <pc:docMk/>
          <pc:sldMk cId="2332403188" sldId="34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04B91-D40B-D344-A2DE-5062ED12EF95}" type="datetimeFigureOut">
              <a:rPr lang="fi-FI" smtClean="0"/>
              <a:t>27.4.2020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B5C9A-8F37-5D4A-AC57-B5FAF5823E3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2591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B5C9A-8F37-5D4A-AC57-B5FAF5823E32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09647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B5C9A-8F37-5D4A-AC57-B5FAF5823E32}" type="slidenum">
              <a:rPr lang="fi-FI" smtClean="0"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00162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B5C9A-8F37-5D4A-AC57-B5FAF5823E32}" type="slidenum">
              <a:rPr lang="fi-FI" smtClean="0"/>
              <a:t>17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93054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B5C9A-8F37-5D4A-AC57-B5FAF5823E32}" type="slidenum">
              <a:rPr lang="fi-FI" smtClean="0"/>
              <a:t>21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6674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FA515C-CD54-B541-8AD1-BA99E40FA8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FDB69791-DFC7-6749-A863-CFF1D47498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heading</a:t>
            </a:r>
            <a:endParaRPr lang="fi-FI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CC3BC9F-9710-4D43-AD2F-115905AA92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subheading</a:t>
            </a:r>
            <a:endParaRPr lang="fi-FI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D2F600E-8CB9-4D48-B577-BF99F070B1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2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75951" y="0"/>
            <a:ext cx="5016047" cy="6857999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6" y="699816"/>
            <a:ext cx="544839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39690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26359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 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2900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2065" y="2168526"/>
            <a:ext cx="5074610" cy="2921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B68768-DE01-2A48-8F72-431A429543D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53625" y="2593489"/>
            <a:ext cx="5016046" cy="35394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185FCE6-29DE-BD4E-9DA9-5DA5BE935F6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422065" y="2593488"/>
            <a:ext cx="5074610" cy="3564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30378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3B33F3-300E-1A47-BD61-2E453B3DCE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14C9F0-3B70-0B4C-921F-EE5152383F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490" y="2999487"/>
            <a:ext cx="3229021" cy="8590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516189-53BB-F245-AA2A-9C84F3E009BB}"/>
              </a:ext>
            </a:extLst>
          </p:cNvPr>
          <p:cNvSpPr txBox="1"/>
          <p:nvPr userDrawn="1"/>
        </p:nvSpPr>
        <p:spPr>
          <a:xfrm>
            <a:off x="4106334" y="4275667"/>
            <a:ext cx="3979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400" dirty="0">
                <a:solidFill>
                  <a:schemeClr val="bg1"/>
                </a:solidFill>
              </a:rPr>
              <a:t>WE SETTLE, TOGETHER!</a:t>
            </a:r>
          </a:p>
        </p:txBody>
      </p:sp>
    </p:spTree>
    <p:extLst>
      <p:ext uri="{BB962C8B-B14F-4D97-AF65-F5344CB8AC3E}">
        <p14:creationId xmlns:p14="http://schemas.microsoft.com/office/powerpoint/2010/main" val="633177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2AB0580-6E11-5F46-85BE-9DD7001A43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FDB69791-DFC7-6749-A863-CFF1D47498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Add heading</a:t>
            </a:r>
            <a:endParaRPr lang="fi-FI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CC3BC9F-9710-4D43-AD2F-115905AA92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subheading</a:t>
            </a:r>
            <a:endParaRPr lang="fi-FI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D2F600E-8CB9-4D48-B577-BF99F070B1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679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B82AC1-5ABE-8B45-8DAD-C0CBB9224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43CE8FA-C7C4-1E4C-B5A2-36B033FDF1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heading</a:t>
            </a:r>
            <a:endParaRPr lang="fi-FI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0F23DEBC-764C-BE42-87B5-FB0B0797D2D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subheading</a:t>
            </a:r>
            <a:endParaRPr lang="fi-FI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F986F0E-F217-E54C-8F71-19393AADBE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8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088305-55A4-F440-8768-73135FC0DD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A11CA3B-49E3-144F-A42F-074C05C8640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324049CD-EE0E-8444-A209-B3AD3BBD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06D9C3-73E3-7744-881D-894CF8497BB3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27 April 2020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85E36B-7B21-204C-84E1-AF3FE4FBAD31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7AD9060-FCC4-5645-BEF3-313267821C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00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A71AB7-F817-584E-A4FB-6C558ADCB0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5B936BB-7AED-BB4A-A6B9-BED7571356E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324049CD-EE0E-8444-A209-B3AD3BBD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85E36B-7B21-204C-84E1-AF3FE4FBAD31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7AD9060-FCC4-5645-BEF3-313267821C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09A9AA-DBF2-E642-A230-5C6D779113F4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27 April 2020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56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B82AC1-5ABE-8B45-8DAD-C0CBB9224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849067-6132-1B4B-8211-67C81C7B4B86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7DC982-F9D9-8844-9F26-CA40473C69BC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90B4196-34B9-064E-82AE-E810168A53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96410144-ADD5-2747-AD2A-BEA1123C8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F93DA-078F-2C41-908E-E24B709732F0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27 April 2020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756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F1AB8D-98D4-8D49-B170-EEE2027C08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1BABD7E-E58A-124F-9AA7-977D1994345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3C0AAA-7DF9-DA48-BD59-D6120DCC6A7C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935108D-2B86-0842-8131-EB0FFB0C94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8882E88B-9C98-5345-8414-F5BD4CCAC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FEE6DB-A3EB-8F42-A3B2-DDB8CA05C598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27 April 2020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8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EA31E-78B5-AA4B-8C28-D498AAC6F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6F701-AF68-3047-A1FF-A02578942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25" y="2168525"/>
            <a:ext cx="10743050" cy="3997325"/>
          </a:xfrm>
          <a:prstGeom prst="rect">
            <a:avLst/>
          </a:prstGeom>
        </p:spPr>
        <p:txBody>
          <a:bodyPr/>
          <a:lstStyle>
            <a:lvl2pPr marL="400050" indent="-136525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2pPr>
            <a:lvl3pPr marL="534988" indent="-128588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3pPr>
            <a:lvl4pPr marL="671513" indent="-136525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4pPr>
            <a:lvl5pPr marL="760413" indent="-88900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8299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39690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2065" y="2168525"/>
            <a:ext cx="5074610" cy="3997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644322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7DF2D4F-B35A-104D-B637-07A45B067BE5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A3140F-9E08-0343-B93A-86E0400FB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699816"/>
            <a:ext cx="107264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E6DA3-5706-814D-BBF6-BD45C3494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3625" y="2168131"/>
            <a:ext cx="10726433" cy="3990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EA74CD-F8EE-DD4A-AED1-AAC403C20842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81D733A-97DE-2B4D-914A-0D42DBF3986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9F23BE-24DE-674E-BD23-7A594435CDBB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27 April 2020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07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60" r:id="rId4"/>
    <p:sldLayoutId id="2147483662" r:id="rId5"/>
    <p:sldLayoutId id="2147483659" r:id="rId6"/>
    <p:sldLayoutId id="2147483658" r:id="rId7"/>
    <p:sldLayoutId id="2147483650" r:id="rId8"/>
    <p:sldLayoutId id="2147483652" r:id="rId9"/>
    <p:sldLayoutId id="2147483663" r:id="rId10"/>
    <p:sldLayoutId id="2147483661" r:id="rId11"/>
    <p:sldLayoutId id="214748365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00050" indent="-128588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34988" indent="-128588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671513" indent="-136525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760413" indent="-889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744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ett.com/denmark-go-live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95EA90B-F52E-1A44-A006-32D50FB16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1700248"/>
            <a:ext cx="6710527" cy="2025509"/>
          </a:xfrm>
        </p:spPr>
        <p:txBody>
          <a:bodyPr/>
          <a:lstStyle/>
          <a:p>
            <a:r>
              <a:rPr lang="en-GB" dirty="0"/>
              <a:t>We welcome Danish market into NBS settlement!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9DA541-E961-674C-8923-FF6022EEBB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625" y="3725757"/>
            <a:ext cx="5414383" cy="369332"/>
          </a:xfrm>
        </p:spPr>
        <p:txBody>
          <a:bodyPr/>
          <a:lstStyle/>
          <a:p>
            <a:r>
              <a:rPr lang="en-GB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Commissioning plan for Denmark integration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A7846D7-9AF8-9742-A804-F02DD4C405B2}"/>
              </a:ext>
            </a:extLst>
          </p:cNvPr>
          <p:cNvSpPr txBox="1">
            <a:spLocks/>
          </p:cNvSpPr>
          <p:nvPr/>
        </p:nvSpPr>
        <p:spPr>
          <a:xfrm>
            <a:off x="771554" y="4127990"/>
            <a:ext cx="3054178" cy="258532"/>
          </a:xfrm>
          <a:prstGeom prst="rect">
            <a:avLst/>
          </a:prstGeom>
          <a:noFill/>
        </p:spPr>
        <p:txBody>
          <a:bodyPr vert="horz" wrap="square" lIns="180000" tIns="45720" rIns="18000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tabLst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tabLst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None/>
              <a:tabLst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Tuomas Pulkkinen </a:t>
            </a:r>
            <a:r>
              <a:rPr lang="fi-FI" sz="1200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ı</a:t>
            </a:r>
            <a:r>
              <a:rPr lang="fi-FI" sz="1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 06.05.2020</a:t>
            </a:r>
          </a:p>
        </p:txBody>
      </p:sp>
    </p:spTree>
    <p:extLst>
      <p:ext uri="{BB962C8B-B14F-4D97-AF65-F5344CB8AC3E}">
        <p14:creationId xmlns:p14="http://schemas.microsoft.com/office/powerpoint/2010/main" val="1428608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>
            <a:extLst>
              <a:ext uri="{FF2B5EF4-FFF2-40B4-BE49-F238E27FC236}">
                <a16:creationId xmlns:a16="http://schemas.microsoft.com/office/drawing/2014/main" id="{A744ED36-8C11-4FF3-A3F4-29508A700E1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0" y="2163600"/>
            <a:ext cx="7943776" cy="39200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A307C8-D3E8-4344-AADF-5F615FC4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Structure </a:t>
            </a:r>
            <a:r>
              <a:rPr lang="en-GB" dirty="0"/>
              <a:t>Establishment and Management</a:t>
            </a:r>
          </a:p>
        </p:txBody>
      </p:sp>
      <p:sp>
        <p:nvSpPr>
          <p:cNvPr id="5" name="Sisällön paikkamerkki 4">
            <a:extLst>
              <a:ext uri="{FF2B5EF4-FFF2-40B4-BE49-F238E27FC236}">
                <a16:creationId xmlns:a16="http://schemas.microsoft.com/office/drawing/2014/main" id="{E4B781BD-6056-4D9F-A385-935C278AA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81776" y="2168525"/>
            <a:ext cx="2814898" cy="3997325"/>
          </a:xfrm>
        </p:spPr>
        <p:txBody>
          <a:bodyPr/>
          <a:lstStyle/>
          <a:p>
            <a:r>
              <a:rPr lang="en-GB" b="1" dirty="0"/>
              <a:t>Phases/activities: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Verification (4a)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Continuous updates (4b &amp; 4d)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Freeze </a:t>
            </a:r>
            <a:r>
              <a:rPr lang="en-GB" dirty="0"/>
              <a:t>period 1 (4c)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Verification and updates in production environment (4e)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Freeze </a:t>
            </a:r>
            <a:r>
              <a:rPr lang="en-GB" dirty="0"/>
              <a:t>period 2 (4f)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After go-live</a:t>
            </a:r>
          </a:p>
        </p:txBody>
      </p:sp>
      <p:sp>
        <p:nvSpPr>
          <p:cNvPr id="10" name="textruta 20">
            <a:extLst>
              <a:ext uri="{FF2B5EF4-FFF2-40B4-BE49-F238E27FC236}">
                <a16:creationId xmlns:a16="http://schemas.microsoft.com/office/drawing/2014/main" id="{56168832-C6A5-4444-8D19-C57824250A8F}"/>
              </a:ext>
            </a:extLst>
          </p:cNvPr>
          <p:cNvSpPr txBox="1"/>
          <p:nvPr/>
        </p:nvSpPr>
        <p:spPr>
          <a:xfrm>
            <a:off x="1055440" y="2636912"/>
            <a:ext cx="2994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 b="1">
                <a:latin typeface="Arial"/>
              </a:rPr>
              <a:t>eSett Test Environment</a:t>
            </a:r>
          </a:p>
        </p:txBody>
      </p:sp>
      <p:sp>
        <p:nvSpPr>
          <p:cNvPr id="11" name="textruta 68">
            <a:extLst>
              <a:ext uri="{FF2B5EF4-FFF2-40B4-BE49-F238E27FC236}">
                <a16:creationId xmlns:a16="http://schemas.microsoft.com/office/drawing/2014/main" id="{5F89DD07-7307-401B-9600-E8CA9B1B462D}"/>
              </a:ext>
            </a:extLst>
          </p:cNvPr>
          <p:cNvSpPr txBox="1"/>
          <p:nvPr/>
        </p:nvSpPr>
        <p:spPr>
          <a:xfrm>
            <a:off x="1055440" y="4334907"/>
            <a:ext cx="2994660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sv-SE" sz="1000" b="1">
                <a:latin typeface="Arial"/>
              </a:rPr>
              <a:t>eSett Production Environment</a:t>
            </a:r>
          </a:p>
        </p:txBody>
      </p:sp>
      <p:grpSp>
        <p:nvGrpSpPr>
          <p:cNvPr id="23" name="Grupp 8">
            <a:extLst>
              <a:ext uri="{FF2B5EF4-FFF2-40B4-BE49-F238E27FC236}">
                <a16:creationId xmlns:a16="http://schemas.microsoft.com/office/drawing/2014/main" id="{77E6D7BC-50BC-4529-BC3B-37A56A36709E}"/>
              </a:ext>
            </a:extLst>
          </p:cNvPr>
          <p:cNvGrpSpPr/>
          <p:nvPr/>
        </p:nvGrpSpPr>
        <p:grpSpPr>
          <a:xfrm>
            <a:off x="766848" y="5576477"/>
            <a:ext cx="1848885" cy="184666"/>
            <a:chOff x="766849" y="4106688"/>
            <a:chExt cx="1848885" cy="184666"/>
          </a:xfrm>
        </p:grpSpPr>
        <p:sp>
          <p:nvSpPr>
            <p:cNvPr id="24" name="AutoShape 6">
              <a:extLst>
                <a:ext uri="{FF2B5EF4-FFF2-40B4-BE49-F238E27FC236}">
                  <a16:creationId xmlns:a16="http://schemas.microsoft.com/office/drawing/2014/main" id="{91EC4A44-062C-40D9-B860-C87F54E36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849" y="4155729"/>
              <a:ext cx="283029" cy="86584"/>
            </a:xfrm>
            <a:prstGeom prst="homePlate">
              <a:avLst>
                <a:gd name="adj" fmla="val 38784"/>
              </a:avLst>
            </a:prstGeom>
            <a:solidFill>
              <a:srgbClr val="00B050"/>
            </a:solidFill>
            <a:ln w="6350" algn="ctr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36000" tIns="36000" rIns="36000" bIns="36000" anchor="ctr">
              <a:noAutofit/>
            </a:bodyPr>
            <a:lstStyle/>
            <a:p>
              <a:pPr algn="ctr">
                <a:defRPr/>
              </a:pPr>
              <a:endParaRPr lang="en-US" sz="600" b="1" ker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5" name="Suorakulmio 80">
              <a:extLst>
                <a:ext uri="{FF2B5EF4-FFF2-40B4-BE49-F238E27FC236}">
                  <a16:creationId xmlns:a16="http://schemas.microsoft.com/office/drawing/2014/main" id="{EFB6933D-F9E4-425B-9109-F45D74685F9B}"/>
                </a:ext>
              </a:extLst>
            </p:cNvPr>
            <p:cNvSpPr/>
            <p:nvPr/>
          </p:nvSpPr>
          <p:spPr>
            <a:xfrm>
              <a:off x="1069201" y="4106688"/>
              <a:ext cx="1546533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>
              <a:spAutoFit/>
            </a:bodyPr>
            <a:lstStyle/>
            <a:p>
              <a:pPr>
                <a:defRPr/>
              </a:pPr>
              <a:r>
                <a:rPr lang="en-US" sz="600" b="1" kern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rPr>
                <a:t>Structure </a:t>
              </a:r>
              <a:r>
                <a:rPr lang="en-US" sz="600" b="1" kern="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rPr>
                <a:t>data updates</a:t>
              </a:r>
            </a:p>
          </p:txBody>
        </p:sp>
      </p:grpSp>
      <p:sp>
        <p:nvSpPr>
          <p:cNvPr id="57" name="AutoShape 6">
            <a:extLst>
              <a:ext uri="{FF2B5EF4-FFF2-40B4-BE49-F238E27FC236}">
                <a16:creationId xmlns:a16="http://schemas.microsoft.com/office/drawing/2014/main" id="{CF11F102-DD25-49B0-8C7A-FB113D41A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2104" y="3960000"/>
            <a:ext cx="936104" cy="244800"/>
          </a:xfrm>
          <a:prstGeom prst="homePlate">
            <a:avLst>
              <a:gd name="adj" fmla="val 38784"/>
            </a:avLst>
          </a:prstGeom>
          <a:pattFill prst="wdDnDiag">
            <a:fgClr>
              <a:srgbClr val="00B050"/>
            </a:fgClr>
            <a:bgClr>
              <a:schemeClr val="bg1"/>
            </a:bgClr>
          </a:patt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4f</a:t>
            </a:r>
            <a:r>
              <a:rPr lang="en-US" sz="800" b="1" kern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 Freeze</a:t>
            </a:r>
            <a:b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</a:br>
            <a: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period 2</a:t>
            </a:r>
          </a:p>
        </p:txBody>
      </p:sp>
      <p:sp>
        <p:nvSpPr>
          <p:cNvPr id="13" name="AutoShape 6">
            <a:extLst>
              <a:ext uri="{FF2B5EF4-FFF2-40B4-BE49-F238E27FC236}">
                <a16:creationId xmlns:a16="http://schemas.microsoft.com/office/drawing/2014/main" id="{8BABDD6A-E394-4AB2-A200-A16261613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9074" y="3960000"/>
            <a:ext cx="1909967" cy="244800"/>
          </a:xfrm>
          <a:prstGeom prst="homePlate">
            <a:avLst>
              <a:gd name="adj" fmla="val 38784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4d</a:t>
            </a:r>
            <a:r>
              <a:rPr lang="en-US" sz="800" b="1" kern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 Structure </a:t>
            </a:r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data </a:t>
            </a:r>
          </a:p>
          <a:p>
            <a:pPr algn="ctr" defTabSz="914400"/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continuous updates</a:t>
            </a:r>
          </a:p>
        </p:txBody>
      </p:sp>
      <p:sp>
        <p:nvSpPr>
          <p:cNvPr id="56" name="AutoShape 6">
            <a:extLst>
              <a:ext uri="{FF2B5EF4-FFF2-40B4-BE49-F238E27FC236}">
                <a16:creationId xmlns:a16="http://schemas.microsoft.com/office/drawing/2014/main" id="{8160EE47-27BA-4159-ACF2-3715F2786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9816" y="3960000"/>
            <a:ext cx="936104" cy="244800"/>
          </a:xfrm>
          <a:prstGeom prst="homePlate">
            <a:avLst>
              <a:gd name="adj" fmla="val 38784"/>
            </a:avLst>
          </a:prstGeom>
          <a:pattFill prst="wdDnDiag">
            <a:fgClr>
              <a:srgbClr val="00B050"/>
            </a:fgClr>
            <a:bgClr>
              <a:schemeClr val="bg1"/>
            </a:bgClr>
          </a:patt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4c</a:t>
            </a:r>
            <a:r>
              <a:rPr lang="en-US" sz="800" b="1" kern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 Freeze </a:t>
            </a:r>
            <a: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period 1</a:t>
            </a:r>
          </a:p>
        </p:txBody>
      </p:sp>
      <p:sp>
        <p:nvSpPr>
          <p:cNvPr id="58" name="AutoShape 6">
            <a:extLst>
              <a:ext uri="{FF2B5EF4-FFF2-40B4-BE49-F238E27FC236}">
                <a16:creationId xmlns:a16="http://schemas.microsoft.com/office/drawing/2014/main" id="{BC8EA423-D5A9-411E-8A64-BC3ED2BAC4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6388" y="3960000"/>
            <a:ext cx="2096678" cy="244800"/>
          </a:xfrm>
          <a:prstGeom prst="homePlate">
            <a:avLst>
              <a:gd name="adj" fmla="val 38784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4b</a:t>
            </a:r>
            <a:r>
              <a:rPr lang="en-US" sz="800" b="1" kern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 Structure </a:t>
            </a:r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data </a:t>
            </a:r>
          </a:p>
          <a:p>
            <a:pPr algn="ctr" defTabSz="914400"/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continuous updates</a:t>
            </a:r>
          </a:p>
        </p:txBody>
      </p:sp>
      <p:sp>
        <p:nvSpPr>
          <p:cNvPr id="12" name="AutoShape 6">
            <a:extLst>
              <a:ext uri="{FF2B5EF4-FFF2-40B4-BE49-F238E27FC236}">
                <a16:creationId xmlns:a16="http://schemas.microsoft.com/office/drawing/2014/main" id="{12859030-72C5-49EA-8D80-65CEC5D5B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672" y="3960000"/>
            <a:ext cx="746367" cy="244800"/>
          </a:xfrm>
          <a:prstGeom prst="homePlate">
            <a:avLst>
              <a:gd name="adj" fmla="val 38784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4a</a:t>
            </a:r>
            <a:r>
              <a:rPr lang="en-US" sz="800" b="1" kern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 Structure </a:t>
            </a:r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verification</a:t>
            </a:r>
          </a:p>
        </p:txBody>
      </p:sp>
      <p:sp>
        <p:nvSpPr>
          <p:cNvPr id="71" name="AutoShape 6">
            <a:extLst>
              <a:ext uri="{FF2B5EF4-FFF2-40B4-BE49-F238E27FC236}">
                <a16:creationId xmlns:a16="http://schemas.microsoft.com/office/drawing/2014/main" id="{9A192E4F-3CCE-49B3-865D-241A005F9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2104" y="4837353"/>
            <a:ext cx="936104" cy="244800"/>
          </a:xfrm>
          <a:prstGeom prst="homePlate">
            <a:avLst>
              <a:gd name="adj" fmla="val 38784"/>
            </a:avLst>
          </a:prstGeom>
          <a:pattFill prst="wdDnDiag">
            <a:fgClr>
              <a:srgbClr val="00B050"/>
            </a:fgClr>
            <a:bgClr>
              <a:schemeClr val="bg1"/>
            </a:bgClr>
          </a:patt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4f</a:t>
            </a:r>
            <a:r>
              <a:rPr lang="en-US" sz="800" b="1" kern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 Freeze</a:t>
            </a:r>
            <a:b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</a:br>
            <a: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period 2</a:t>
            </a:r>
          </a:p>
        </p:txBody>
      </p:sp>
      <p:sp>
        <p:nvSpPr>
          <p:cNvPr id="72" name="AutoShape 6">
            <a:extLst>
              <a:ext uri="{FF2B5EF4-FFF2-40B4-BE49-F238E27FC236}">
                <a16:creationId xmlns:a16="http://schemas.microsoft.com/office/drawing/2014/main" id="{BDC45EDD-65D9-49D2-9ABE-15577F7AD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0191" y="4837353"/>
            <a:ext cx="1228850" cy="244800"/>
          </a:xfrm>
          <a:prstGeom prst="homePlate">
            <a:avLst>
              <a:gd name="adj" fmla="val 38784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4e</a:t>
            </a:r>
            <a:r>
              <a:rPr lang="en-US" sz="800" b="1" kern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 Structure </a:t>
            </a:r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data </a:t>
            </a:r>
          </a:p>
          <a:p>
            <a:pPr algn="ctr" defTabSz="914400"/>
            <a:r>
              <a:rPr lang="en-US" sz="800" b="1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continuous updates</a:t>
            </a:r>
          </a:p>
        </p:txBody>
      </p:sp>
      <p:sp>
        <p:nvSpPr>
          <p:cNvPr id="73" name="AutoShape 6">
            <a:extLst>
              <a:ext uri="{FF2B5EF4-FFF2-40B4-BE49-F238E27FC236}">
                <a16:creationId xmlns:a16="http://schemas.microsoft.com/office/drawing/2014/main" id="{790E7B44-7943-4951-B938-A4CFD1A1E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9816" y="4837353"/>
            <a:ext cx="936104" cy="244800"/>
          </a:xfrm>
          <a:prstGeom prst="homePlate">
            <a:avLst>
              <a:gd name="adj" fmla="val 38784"/>
            </a:avLst>
          </a:prstGeom>
          <a:pattFill prst="wdDnDiag">
            <a:fgClr>
              <a:srgbClr val="00B050"/>
            </a:fgClr>
            <a:bgClr>
              <a:schemeClr val="bg1"/>
            </a:bgClr>
          </a:patt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4c</a:t>
            </a:r>
            <a:r>
              <a:rPr lang="en-US" sz="800" b="1" kern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 Freeze </a:t>
            </a:r>
            <a:r>
              <a:rPr lang="en-US" sz="800" b="1" kern="0" dirty="0">
                <a:solidFill>
                  <a:schemeClr val="bg1"/>
                </a:solidFill>
                <a:effectLst>
                  <a:glow rad="1143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period 1</a:t>
            </a:r>
          </a:p>
        </p:txBody>
      </p:sp>
    </p:spTree>
    <p:extLst>
      <p:ext uri="{BB962C8B-B14F-4D97-AF65-F5344CB8AC3E}">
        <p14:creationId xmlns:p14="http://schemas.microsoft.com/office/powerpoint/2010/main" val="864413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C507C583-4A3C-734E-9EB6-481CB9A97B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81EF065-9B01-6E43-B97F-F05907B17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Initial Verification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C913D5-3374-C541-8D82-C4BBAC8AD4D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Initial structural data for Danish market has been compiled by Energinet and added to test environment by eSett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BRPs need to verify their own data in the Online Service (chapter 7.1.2), for example:</a:t>
            </a:r>
          </a:p>
          <a:p>
            <a:pPr marL="685800" lvl="1" indent="-285750"/>
            <a:r>
              <a:rPr lang="en-GB" dirty="0"/>
              <a:t>Company &amp; market party details</a:t>
            </a:r>
          </a:p>
          <a:p>
            <a:pPr marL="685800" lvl="1" indent="-285750"/>
            <a:r>
              <a:rPr lang="en-GB" dirty="0"/>
              <a:t>Balance responsibilities over retailers (RBRs)</a:t>
            </a:r>
          </a:p>
          <a:p>
            <a:pPr marL="685800" lvl="1" indent="-285750"/>
            <a:r>
              <a:rPr lang="en-GB" dirty="0"/>
              <a:t>Channel of electronic communication</a:t>
            </a:r>
          </a:p>
          <a:p>
            <a:pPr marL="685800" lvl="1" indent="-285750"/>
            <a:r>
              <a:rPr lang="en-GB" dirty="0"/>
              <a:t>Time series for consumption, production, trades etc.</a:t>
            </a:r>
          </a:p>
          <a:p>
            <a:pPr marL="685800" lvl="1" indent="-285750"/>
            <a:r>
              <a:rPr lang="en-GB" dirty="0"/>
              <a:t>Regulation objects</a:t>
            </a:r>
          </a:p>
          <a:p>
            <a:pPr marL="685800" lvl="1" indent="-285750"/>
            <a:r>
              <a:rPr lang="en-GB" dirty="0"/>
              <a:t>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Deadline for verification has been set to Friday </a:t>
            </a:r>
            <a:r>
              <a:rPr lang="en-GB" b="1" dirty="0"/>
              <a:t>05.06.2020</a:t>
            </a:r>
          </a:p>
          <a:p>
            <a:pPr marL="685800" lvl="1" indent="-285750"/>
            <a:r>
              <a:rPr lang="en-GB" dirty="0"/>
              <a:t>Confirmation to eSett’s customer service once you have verified the structures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950BF28-42CE-F340-85EA-9EA59033F9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FA486CB-68AB-FB42-B5C9-CF111177AC00}"/>
              </a:ext>
            </a:extLst>
          </p:cNvPr>
          <p:cNvSpPr txBox="1"/>
          <p:nvPr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11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430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Continuous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Structural data needs to be continuously updated – it will be used later in go-lives.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eSett and Energinet will update in co-operation the master data, such as:</a:t>
            </a:r>
          </a:p>
          <a:p>
            <a:pPr marL="685800" lvl="1" indent="-285750"/>
            <a:r>
              <a:rPr lang="en-GB" dirty="0"/>
              <a:t>Market participants</a:t>
            </a:r>
          </a:p>
          <a:p>
            <a:pPr marL="685800" lvl="1" indent="-285750"/>
            <a:r>
              <a:rPr lang="en-GB"/>
              <a:t>Areas </a:t>
            </a:r>
            <a:r>
              <a:rPr lang="en-GB" dirty="0"/>
              <a:t>(MGAs)</a:t>
            </a:r>
          </a:p>
          <a:p>
            <a:pPr marL="685800" lvl="1" indent="-285750"/>
            <a:r>
              <a:rPr lang="en-GB"/>
              <a:t>Regulation </a:t>
            </a:r>
            <a:r>
              <a:rPr lang="en-GB" dirty="0"/>
              <a:t>Objects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Energinet DataHub </a:t>
            </a:r>
            <a:r>
              <a:rPr lang="en-GB"/>
              <a:t>is responsible </a:t>
            </a:r>
            <a:r>
              <a:rPr lang="en-GB" dirty="0"/>
              <a:t>for updating consumption, production and MGA </a:t>
            </a:r>
            <a:r>
              <a:rPr lang="en-GB"/>
              <a:t>imbalance retailer </a:t>
            </a:r>
            <a:r>
              <a:rPr lang="en-GB" dirty="0"/>
              <a:t>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BRPs</a:t>
            </a:r>
            <a:r>
              <a:rPr lang="en-GB" dirty="0"/>
              <a:t> have to update the data that’s on </a:t>
            </a:r>
            <a:r>
              <a:rPr lang="en-GB"/>
              <a:t>their responsibility</a:t>
            </a:r>
            <a:r>
              <a:rPr lang="en-GB" dirty="0"/>
              <a:t>:</a:t>
            </a:r>
          </a:p>
          <a:p>
            <a:pPr marL="685800" lvl="1" indent="-285750"/>
            <a:r>
              <a:rPr lang="en-GB" dirty="0"/>
              <a:t>Own information (contacts, users etc.)</a:t>
            </a:r>
          </a:p>
          <a:p>
            <a:pPr marL="685800" lvl="1" indent="-285750"/>
            <a:r>
              <a:rPr lang="en-GB"/>
              <a:t>BRP-Retailer relations </a:t>
            </a:r>
            <a:r>
              <a:rPr lang="en-GB" dirty="0"/>
              <a:t>(RBRs)</a:t>
            </a:r>
          </a:p>
          <a:p>
            <a:pPr marL="685800" lvl="1" indent="-285750"/>
            <a:r>
              <a:rPr lang="en-GB" dirty="0"/>
              <a:t>Bilateral trades</a:t>
            </a:r>
          </a:p>
          <a:p>
            <a:pPr marL="820738" lvl="2" indent="-285750"/>
            <a:r>
              <a:rPr lang="en-GB"/>
              <a:t>Changes require </a:t>
            </a:r>
            <a:r>
              <a:rPr lang="en-GB" dirty="0"/>
              <a:t>counterparty approval in Online Service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97735B-A72D-8B41-9063-EE46D7E639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22332" y="2459978"/>
            <a:ext cx="4586785" cy="313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55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6">
            <a:extLst>
              <a:ext uri="{FF2B5EF4-FFF2-40B4-BE49-F238E27FC236}">
                <a16:creationId xmlns:a16="http://schemas.microsoft.com/office/drawing/2014/main" id="{0E608AD9-8EE0-5044-9C0A-0479EAA261B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7F6CCB7-9AF8-8D46-85A2-9629BCA23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Structures from Test to Production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EED418-CF65-EE44-B230-E60C6AB66D9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eSett will import structural information from test environment to production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This will be done in two phases</a:t>
            </a:r>
          </a:p>
          <a:p>
            <a:pPr marL="742950" lvl="1" indent="-342900">
              <a:buFont typeface="+mj-lt"/>
              <a:buAutoNum type="arabicPeriod"/>
            </a:pPr>
            <a:r>
              <a:rPr lang="en-GB" dirty="0"/>
              <a:t>Import of market participants and structures for Capacity Reserve go-live – August 2020</a:t>
            </a:r>
          </a:p>
          <a:p>
            <a:pPr marL="742950" lvl="1" indent="-342900">
              <a:buFont typeface="+mj-lt"/>
              <a:buAutoNum type="arabicPeriod"/>
            </a:pPr>
            <a:r>
              <a:rPr lang="en-GB" dirty="0"/>
              <a:t>Import of market participants and structures for imbalance settlement go-live – October 2020</a:t>
            </a:r>
          </a:p>
          <a:p>
            <a:r>
              <a:rPr lang="en-GB" dirty="0"/>
              <a:t>How does this affect BRPs?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BRPs are expected to verify their structures after import(s)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After 2</a:t>
            </a:r>
            <a:r>
              <a:rPr lang="en-GB" baseline="30000" dirty="0"/>
              <a:t>nd</a:t>
            </a:r>
            <a:r>
              <a:rPr lang="en-GB" dirty="0"/>
              <a:t> import, BRPs need to keep their structures up-to-date in two environments:</a:t>
            </a:r>
          </a:p>
          <a:p>
            <a:pPr marL="685800" lvl="1" indent="-285750"/>
            <a:r>
              <a:rPr lang="en-GB" dirty="0"/>
              <a:t>Test environment (4d) – for successful testing and parallel run</a:t>
            </a:r>
          </a:p>
          <a:p>
            <a:pPr marL="685800" lvl="1" indent="-285750"/>
            <a:r>
              <a:rPr lang="en-GB" dirty="0"/>
              <a:t>Production environment (4e) – for successful go-live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86DF8E-23A8-0F4D-B848-F3F8398BD2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A77DED-ECDB-4049-A67A-131177CD7031}"/>
              </a:ext>
            </a:extLst>
          </p:cNvPr>
          <p:cNvSpPr txBox="1"/>
          <p:nvPr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13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501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Freeze Periods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1400" dirty="0"/>
              <a:t>During freeze periods there are restrictions to structural changes.</a:t>
            </a:r>
          </a:p>
          <a:p>
            <a:r>
              <a:rPr lang="en-GB" sz="1400" dirty="0"/>
              <a:t>1</a:t>
            </a:r>
            <a:r>
              <a:rPr lang="en-GB" sz="1400" baseline="30000" dirty="0"/>
              <a:t>st</a:t>
            </a:r>
            <a:r>
              <a:rPr lang="en-GB" sz="1400" dirty="0"/>
              <a:t> Freeze period – 01.09.2020 to 11.10.2020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Changes in market participants – e.g. new ones, mergers of existing ones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MGA and MBA definition changes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Retailer Balance Responsibility contracts (RBRs)</a:t>
            </a:r>
          </a:p>
          <a:p>
            <a:pPr>
              <a:spcBef>
                <a:spcPts val="1800"/>
              </a:spcBef>
            </a:pPr>
            <a:r>
              <a:rPr lang="en-GB" sz="1400" dirty="0"/>
              <a:t>2</a:t>
            </a:r>
            <a:r>
              <a:rPr lang="en-GB" sz="1400" baseline="30000" dirty="0"/>
              <a:t>nd</a:t>
            </a:r>
            <a:r>
              <a:rPr lang="en-GB" sz="1400" dirty="0"/>
              <a:t> Freeze period – 02.01.2021 to 14.02.2021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Same restrictions as in the 1</a:t>
            </a:r>
            <a:r>
              <a:rPr lang="en-GB" sz="1400" baseline="30000" dirty="0"/>
              <a:t>st</a:t>
            </a:r>
            <a:r>
              <a:rPr lang="en-GB" sz="1400" dirty="0"/>
              <a:t> period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Also, changes to following structures should be avoided</a:t>
            </a:r>
          </a:p>
          <a:p>
            <a:pPr marL="685800" lvl="1" indent="-285750"/>
            <a:r>
              <a:rPr lang="en-GB" sz="1200" dirty="0"/>
              <a:t>Production</a:t>
            </a:r>
          </a:p>
          <a:p>
            <a:pPr marL="685800" lvl="1" indent="-285750"/>
            <a:r>
              <a:rPr lang="en-GB" sz="1200" dirty="0"/>
              <a:t>Consumption</a:t>
            </a:r>
          </a:p>
          <a:p>
            <a:pPr marL="685800" lvl="1" indent="-285750"/>
            <a:r>
              <a:rPr lang="en-GB" sz="1200" dirty="0"/>
              <a:t>MGA Imbalance Retailers</a:t>
            </a:r>
          </a:p>
          <a:p>
            <a:pPr marL="685800" lvl="1" indent="-285750"/>
            <a:r>
              <a:rPr lang="en-GB" sz="1200" dirty="0"/>
              <a:t>Bilateral Trades</a:t>
            </a:r>
          </a:p>
          <a:p>
            <a:pPr marL="685800" lvl="1" indent="-285750"/>
            <a:r>
              <a:rPr lang="en-GB" sz="1200" dirty="0"/>
              <a:t>PX Market Trades</a:t>
            </a:r>
          </a:p>
          <a:p>
            <a:pPr marL="285750" indent="-285750">
              <a:buFont typeface="Arial" panose="020B0604020202020204" pitchFamily="34" charset="0"/>
              <a:buChar char="→"/>
            </a:pPr>
            <a:r>
              <a:rPr lang="en-GB" sz="1400" dirty="0"/>
              <a:t>Purpose is to ensure smooth go-live periods without extra workload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428D03-B8A3-704D-9A7A-06C09E866B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9783" y="2350694"/>
            <a:ext cx="4499174" cy="324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30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AC46F5D7-6DC0-1D4F-B3DA-E9E3F6A96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7009"/>
            <a:ext cx="5016500" cy="6843982"/>
          </a:xfrm>
          <a:prstGeom prst="rect">
            <a:avLst/>
          </a:prstGeom>
          <a:noFill/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707AFC-1687-8F47-9010-CBB9A83F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After Go-Live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0D2CE-3BDA-D041-8226-E10B264394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After the 2</a:t>
            </a:r>
            <a:r>
              <a:rPr lang="en-GB" baseline="30000" dirty="0"/>
              <a:t>nd</a:t>
            </a:r>
            <a:r>
              <a:rPr lang="en-GB" dirty="0"/>
              <a:t> go-live and 2</a:t>
            </a:r>
            <a:r>
              <a:rPr lang="en-GB" baseline="30000" dirty="0"/>
              <a:t>nd</a:t>
            </a:r>
            <a:r>
              <a:rPr lang="en-GB" dirty="0"/>
              <a:t> freeze period, everyone should finally start their “normal operations”.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Should be similar to the previous continuous updates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eSett has the “master data” for Denmark for imbalance settlement in Online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Keeping the structures up-to-date in test environment is no longer necessary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Similar operations as with Finland, Norway and Sweden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847E00-67D6-AC44-A372-9544A87AE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47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B14FE-8104-2741-9C44-CD3DC98D8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+mj-lt"/>
              <a:buAutoNum type="romanUcPeriod" startAt="4"/>
            </a:pPr>
            <a:r>
              <a:rPr lang="en-GB" dirty="0"/>
              <a:t>Agreements</a:t>
            </a:r>
          </a:p>
        </p:txBody>
      </p:sp>
    </p:spTree>
    <p:extLst>
      <p:ext uri="{BB962C8B-B14F-4D97-AF65-F5344CB8AC3E}">
        <p14:creationId xmlns:p14="http://schemas.microsoft.com/office/powerpoint/2010/main" val="1306974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>
            <a:extLst>
              <a:ext uri="{FF2B5EF4-FFF2-40B4-BE49-F238E27FC236}">
                <a16:creationId xmlns:a16="http://schemas.microsoft.com/office/drawing/2014/main" id="{A744ED36-8C11-4FF3-A3F4-29508A700E1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0" y="2163600"/>
            <a:ext cx="7943776" cy="39200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A307C8-D3E8-4344-AADF-5F615FC4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Agreements</a:t>
            </a:r>
            <a:endParaRPr lang="en-GB" dirty="0"/>
          </a:p>
        </p:txBody>
      </p:sp>
      <p:grpSp>
        <p:nvGrpSpPr>
          <p:cNvPr id="37" name="Grupp 5">
            <a:extLst>
              <a:ext uri="{FF2B5EF4-FFF2-40B4-BE49-F238E27FC236}">
                <a16:creationId xmlns:a16="http://schemas.microsoft.com/office/drawing/2014/main" id="{9EAD066D-AA47-4B2C-A831-B2D3DB42DF56}"/>
              </a:ext>
            </a:extLst>
          </p:cNvPr>
          <p:cNvGrpSpPr/>
          <p:nvPr/>
        </p:nvGrpSpPr>
        <p:grpSpPr>
          <a:xfrm>
            <a:off x="2714400" y="5900400"/>
            <a:ext cx="2616395" cy="184666"/>
            <a:chOff x="2873313" y="4567182"/>
            <a:chExt cx="2616395" cy="184666"/>
          </a:xfrm>
        </p:grpSpPr>
        <p:sp>
          <p:nvSpPr>
            <p:cNvPr id="38" name="AutoShape 6">
              <a:extLst>
                <a:ext uri="{FF2B5EF4-FFF2-40B4-BE49-F238E27FC236}">
                  <a16:creationId xmlns:a16="http://schemas.microsoft.com/office/drawing/2014/main" id="{56E5A752-CB69-496F-9204-F166EE6DB2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313" y="4616223"/>
              <a:ext cx="293442" cy="86584"/>
            </a:xfrm>
            <a:prstGeom prst="homePlate">
              <a:avLst>
                <a:gd name="adj" fmla="val 38784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 algn="ctr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square" lIns="36000" tIns="36000" rIns="36000" bIns="36000" anchor="ctr">
              <a:noAutofit/>
            </a:bodyPr>
            <a:lstStyle/>
            <a:p>
              <a:pPr algn="ctr">
                <a:defRPr/>
              </a:pPr>
              <a:endParaRPr lang="en-US" sz="600" b="1" ker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39" name="Suorakulmio 80">
              <a:extLst>
                <a:ext uri="{FF2B5EF4-FFF2-40B4-BE49-F238E27FC236}">
                  <a16:creationId xmlns:a16="http://schemas.microsoft.com/office/drawing/2014/main" id="{5AA0E1A7-F13C-4A76-86F1-459DDB0C165F}"/>
                </a:ext>
              </a:extLst>
            </p:cNvPr>
            <p:cNvSpPr/>
            <p:nvPr/>
          </p:nvSpPr>
          <p:spPr>
            <a:xfrm>
              <a:off x="3184970" y="4567182"/>
              <a:ext cx="2304738" cy="18466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>
              <a:spAutoFit/>
            </a:bodyPr>
            <a:lstStyle/>
            <a:p>
              <a:pPr>
                <a:defRPr/>
              </a:pPr>
              <a:r>
                <a:rPr lang="en-US" sz="600" b="1" kern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rPr>
                <a:t>Agreements</a:t>
              </a:r>
              <a:endParaRPr lang="en-US" sz="6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48" name="AutoShape 6">
            <a:extLst>
              <a:ext uri="{FF2B5EF4-FFF2-40B4-BE49-F238E27FC236}">
                <a16:creationId xmlns:a16="http://schemas.microsoft.com/office/drawing/2014/main" id="{A79DA582-6A85-45EB-9562-CF3CE8507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8870" y="5197353"/>
            <a:ext cx="828000" cy="244800"/>
          </a:xfrm>
          <a:prstGeom prst="homePlate">
            <a:avLst>
              <a:gd name="adj" fmla="val 38784"/>
            </a:avLst>
          </a:prstGeom>
          <a:solidFill>
            <a:schemeClr val="accent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>
              <a:defRPr/>
            </a:pPr>
            <a:r>
              <a:rPr lang="fi-FI" sz="500" kern="0" dirty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 </a:t>
            </a:r>
            <a:endParaRPr lang="en-US" sz="800" b="1" kern="0" dirty="0"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47" name="AutoShape 6">
            <a:extLst>
              <a:ext uri="{FF2B5EF4-FFF2-40B4-BE49-F238E27FC236}">
                <a16:creationId xmlns:a16="http://schemas.microsoft.com/office/drawing/2014/main" id="{6B66042F-FC6E-42FB-A68C-38D130F19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2881" y="5197353"/>
            <a:ext cx="2778054" cy="244800"/>
          </a:xfrm>
          <a:prstGeom prst="homePlate">
            <a:avLst>
              <a:gd name="adj" fmla="val 38784"/>
            </a:avLst>
          </a:prstGeom>
          <a:solidFill>
            <a:schemeClr val="accent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>
              <a:defRPr/>
            </a:pPr>
            <a:r>
              <a:rPr lang="fi-FI" sz="800" b="1" kern="0" dirty="0"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	6</a:t>
            </a:r>
            <a:r>
              <a:rPr lang="fi-FI" sz="800" b="1" kern="0"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 Agreements                                 </a:t>
            </a:r>
            <a:r>
              <a:rPr lang="fi-FI" sz="1400" b="1" kern="0" dirty="0"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*</a:t>
            </a:r>
            <a:endParaRPr lang="en-US" sz="2000" b="1" kern="0" dirty="0"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9" name="5-sakarainen tähti 69">
            <a:extLst>
              <a:ext uri="{FF2B5EF4-FFF2-40B4-BE49-F238E27FC236}">
                <a16:creationId xmlns:a16="http://schemas.microsoft.com/office/drawing/2014/main" id="{AE4B349D-BDD7-4676-A6E3-6FC99AED4D06}"/>
              </a:ext>
            </a:extLst>
          </p:cNvPr>
          <p:cNvSpPr/>
          <p:nvPr/>
        </p:nvSpPr>
        <p:spPr>
          <a:xfrm>
            <a:off x="7660800" y="5206516"/>
            <a:ext cx="223194" cy="197151"/>
          </a:xfrm>
          <a:prstGeom prst="star5">
            <a:avLst/>
          </a:prstGeom>
          <a:gradFill rotWithShape="1">
            <a:gsLst>
              <a:gs pos="0">
                <a:srgbClr val="CE188A">
                  <a:tint val="100000"/>
                  <a:shade val="100000"/>
                  <a:satMod val="130000"/>
                </a:srgbClr>
              </a:gs>
              <a:gs pos="100000">
                <a:srgbClr val="CE188A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CE188A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800" b="1" kern="0">
              <a:solidFill>
                <a:srgbClr val="FFFFFF"/>
              </a:solidFill>
              <a:cs typeface="Arial"/>
            </a:endParaRPr>
          </a:p>
        </p:txBody>
      </p:sp>
      <p:sp>
        <p:nvSpPr>
          <p:cNvPr id="45" name="Suorakulmio 80">
            <a:extLst>
              <a:ext uri="{FF2B5EF4-FFF2-40B4-BE49-F238E27FC236}">
                <a16:creationId xmlns:a16="http://schemas.microsoft.com/office/drawing/2014/main" id="{ED90297E-F690-4485-9FFD-B81E1433653F}"/>
              </a:ext>
            </a:extLst>
          </p:cNvPr>
          <p:cNvSpPr/>
          <p:nvPr/>
        </p:nvSpPr>
        <p:spPr>
          <a:xfrm>
            <a:off x="7796407" y="5207093"/>
            <a:ext cx="89188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800" b="1" ker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7b. Go-live</a:t>
            </a:r>
          </a:p>
        </p:txBody>
      </p:sp>
      <p:sp>
        <p:nvSpPr>
          <p:cNvPr id="8" name="5-sakarainen tähti 69">
            <a:extLst>
              <a:ext uri="{FF2B5EF4-FFF2-40B4-BE49-F238E27FC236}">
                <a16:creationId xmlns:a16="http://schemas.microsoft.com/office/drawing/2014/main" id="{BF079CA3-5B8C-4007-8D1C-BD20A3EBC88D}"/>
              </a:ext>
            </a:extLst>
          </p:cNvPr>
          <p:cNvSpPr/>
          <p:nvPr/>
        </p:nvSpPr>
        <p:spPr>
          <a:xfrm>
            <a:off x="4982400" y="5206517"/>
            <a:ext cx="223194" cy="197151"/>
          </a:xfrm>
          <a:prstGeom prst="star5">
            <a:avLst/>
          </a:prstGeom>
          <a:gradFill rotWithShape="1">
            <a:gsLst>
              <a:gs pos="0">
                <a:srgbClr val="CE188A">
                  <a:tint val="100000"/>
                  <a:shade val="100000"/>
                  <a:satMod val="130000"/>
                </a:srgbClr>
              </a:gs>
              <a:gs pos="100000">
                <a:srgbClr val="CE188A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CE188A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sz="800" b="1" kern="0">
              <a:solidFill>
                <a:srgbClr val="FFFFFF"/>
              </a:solidFill>
              <a:cs typeface="Arial"/>
            </a:endParaRPr>
          </a:p>
        </p:txBody>
      </p:sp>
      <p:sp>
        <p:nvSpPr>
          <p:cNvPr id="44" name="Suorakulmio 80">
            <a:extLst>
              <a:ext uri="{FF2B5EF4-FFF2-40B4-BE49-F238E27FC236}">
                <a16:creationId xmlns:a16="http://schemas.microsoft.com/office/drawing/2014/main" id="{48B00845-48E7-4D01-A52B-306D3FDADCC7}"/>
              </a:ext>
            </a:extLst>
          </p:cNvPr>
          <p:cNvSpPr/>
          <p:nvPr/>
        </p:nvSpPr>
        <p:spPr>
          <a:xfrm>
            <a:off x="5156629" y="5151424"/>
            <a:ext cx="8640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8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7a. </a:t>
            </a:r>
            <a:r>
              <a:rPr lang="en-US" sz="800" b="1" kern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Capacity Reserves </a:t>
            </a:r>
            <a:r>
              <a:rPr lang="en-US" sz="8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GL</a:t>
            </a:r>
          </a:p>
        </p:txBody>
      </p:sp>
    </p:spTree>
    <p:extLst>
      <p:ext uri="{BB962C8B-B14F-4D97-AF65-F5344CB8AC3E}">
        <p14:creationId xmlns:p14="http://schemas.microsoft.com/office/powerpoint/2010/main" val="740197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Agreements with Danish BRPs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eSett has prepared new agreement templates to support Denmark integration.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Updated templates are available in eSett’s website</a:t>
            </a:r>
          </a:p>
          <a:p>
            <a:r>
              <a:rPr lang="en-GB" dirty="0"/>
              <a:t>Changes are quite minimal and all the same agreements are still needed: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Imbalance settlement agreement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Pledged cash account agreement + MT101 (direct debit) &amp; MT940 (account statements)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Balance agreement with Energinet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Standard settlement instructions.</a:t>
            </a:r>
          </a:p>
          <a:p>
            <a:r>
              <a:rPr lang="en-GB" dirty="0"/>
              <a:t>Also the appendices (Fees, Collaterals and NBS Handbook) of imbalance settlement agreement have been or will be updated.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Collaterals are not used in Denmark</a:t>
            </a:r>
          </a:p>
          <a:p>
            <a:r>
              <a:rPr lang="en-GB" dirty="0"/>
              <a:t>If BRP is already active in Finland, Norway or Sweden, Imbalance settlement agreement is already valid.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need for agreements is checked case by case.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E964D2-BC33-C342-9105-C512F29FE8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01" y="2969777"/>
            <a:ext cx="3728404" cy="23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08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4E8A6171-73E9-BC4B-A561-6899805AB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7009"/>
            <a:ext cx="5016500" cy="6843982"/>
          </a:xfrm>
          <a:prstGeom prst="rect">
            <a:avLst/>
          </a:prstGeom>
          <a:noFill/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B372EB9-CEA7-8048-BF71-6A5AF1661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Timeline for the Agreements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F703BC1-1A13-2347-9BE5-DE21D44045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4068786"/>
          </a:xfrm>
        </p:spPr>
        <p:txBody>
          <a:bodyPr>
            <a:normAutofit fontScale="92500" lnSpcReduction="10000"/>
          </a:bodyPr>
          <a:lstStyle/>
          <a:p>
            <a:r>
              <a:rPr lang="en-GB" b="1" dirty="0"/>
              <a:t>May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eSett will prepare agreements and instructions for each BRP that’s active in Denmark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Agreement packages will be sent out to provided contact persons</a:t>
            </a:r>
          </a:p>
          <a:p>
            <a:r>
              <a:rPr lang="en-GB" b="1" dirty="0"/>
              <a:t>June-August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BRPs to establish settlement accounts and sign the agreements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Signed agreements and other required documents should be sent back to eSett by 31</a:t>
            </a:r>
            <a:r>
              <a:rPr lang="en-GB" baseline="30000" dirty="0"/>
              <a:t>st</a:t>
            </a:r>
            <a:r>
              <a:rPr lang="en-GB" dirty="0"/>
              <a:t> of August</a:t>
            </a:r>
          </a:p>
          <a:p>
            <a:pPr marL="685800" lvl="1" indent="-285750"/>
            <a:r>
              <a:rPr lang="en-GB" dirty="0"/>
              <a:t>Especially important for the BRPs </a:t>
            </a:r>
            <a:r>
              <a:rPr lang="en-US" dirty="0"/>
              <a:t>that are active in the capacity reserve market and will be part of the 1</a:t>
            </a:r>
            <a:r>
              <a:rPr lang="en-US" baseline="30000" dirty="0"/>
              <a:t>st</a:t>
            </a:r>
            <a:r>
              <a:rPr lang="en-US" dirty="0"/>
              <a:t> go-live</a:t>
            </a:r>
          </a:p>
          <a:p>
            <a:r>
              <a:rPr lang="en-GB" b="1" dirty="0"/>
              <a:t>August-September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eSett will go through and sign the agreements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Each party should receive their original copies of the signed agreements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847E00-67D6-AC44-A372-9544A87AE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805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996CC-8ACB-A44D-BDDB-D21CDFA15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Agenda</a:t>
            </a:r>
            <a:endParaRPr lang="fi-FI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80294A2-ADA2-E348-A5CE-5BEF0145C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5" name="Sisällön paikkamerkki 4">
            <a:extLst>
              <a:ext uri="{FF2B5EF4-FFF2-40B4-BE49-F238E27FC236}">
                <a16:creationId xmlns:a16="http://schemas.microsoft.com/office/drawing/2014/main" id="{A05F64C9-7EBE-492D-9A2A-967724912C1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00050" indent="-400050">
              <a:buFont typeface="+mj-lt"/>
              <a:buAutoNum type="romanUcPeriod"/>
            </a:pPr>
            <a:r>
              <a:rPr lang="en-US" dirty="0"/>
              <a:t>Overall Time Plan</a:t>
            </a:r>
          </a:p>
          <a:p>
            <a:pPr marL="400050" indent="-400050">
              <a:buFont typeface="+mj-lt"/>
              <a:buAutoNum type="romanUcPeriod"/>
            </a:pPr>
            <a:r>
              <a:rPr lang="en-US" dirty="0"/>
              <a:t>Testing Activities</a:t>
            </a:r>
          </a:p>
          <a:p>
            <a:pPr marL="400050" indent="-400050">
              <a:buFont typeface="+mj-lt"/>
              <a:buAutoNum type="romanUcPeriod"/>
            </a:pPr>
            <a:r>
              <a:rPr lang="en-US"/>
              <a:t>Structure </a:t>
            </a:r>
            <a:r>
              <a:rPr lang="en-US" dirty="0"/>
              <a:t>Establishment and Management</a:t>
            </a:r>
          </a:p>
          <a:p>
            <a:pPr marL="400050" indent="-400050">
              <a:buFont typeface="+mj-lt"/>
              <a:buAutoNum type="romanUcPeriod"/>
            </a:pPr>
            <a:r>
              <a:rPr lang="en-US"/>
              <a:t>Agreements</a:t>
            </a:r>
            <a:endParaRPr lang="en-US" dirty="0"/>
          </a:p>
          <a:p>
            <a:pPr marL="400050" indent="-400050">
              <a:buFont typeface="+mj-lt"/>
              <a:buAutoNum type="romanUcPeriod"/>
            </a:pPr>
            <a:r>
              <a:rPr lang="en-US" dirty="0"/>
              <a:t>Communication and Documentation</a:t>
            </a:r>
          </a:p>
          <a:p>
            <a:pPr marL="400050" indent="-400050">
              <a:buFont typeface="+mj-lt"/>
              <a:buAutoNum type="romanUcPeriod"/>
            </a:pPr>
            <a:r>
              <a:rPr lang="en-US"/>
              <a:t>New 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44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C34FD-9A0E-194D-8FD4-AEDEFB8C6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2804044"/>
            <a:ext cx="5906255" cy="1249912"/>
          </a:xfrm>
        </p:spPr>
        <p:txBody>
          <a:bodyPr/>
          <a:lstStyle/>
          <a:p>
            <a:pPr marL="571500" indent="-571500">
              <a:buFont typeface="+mj-lt"/>
              <a:buAutoNum type="romanUcPeriod" startAt="5"/>
            </a:pPr>
            <a:r>
              <a:rPr lang="en-GB" dirty="0"/>
              <a:t>Communication and Documentation</a:t>
            </a:r>
          </a:p>
        </p:txBody>
      </p:sp>
    </p:spTree>
    <p:extLst>
      <p:ext uri="{BB962C8B-B14F-4D97-AF65-F5344CB8AC3E}">
        <p14:creationId xmlns:p14="http://schemas.microsoft.com/office/powerpoint/2010/main" val="638493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>
            <a:extLst>
              <a:ext uri="{FF2B5EF4-FFF2-40B4-BE49-F238E27FC236}">
                <a16:creationId xmlns:a16="http://schemas.microsoft.com/office/drawing/2014/main" id="{A744ED36-8C11-4FF3-A3F4-29508A700E1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0" y="2163600"/>
            <a:ext cx="7943776" cy="39200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A307C8-D3E8-4344-AADF-5F615FC4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Communication</a:t>
            </a:r>
          </a:p>
        </p:txBody>
      </p:sp>
      <p:sp>
        <p:nvSpPr>
          <p:cNvPr id="61" name="Tasakylkinen kolmio 60">
            <a:extLst>
              <a:ext uri="{FF2B5EF4-FFF2-40B4-BE49-F238E27FC236}">
                <a16:creationId xmlns:a16="http://schemas.microsoft.com/office/drawing/2014/main" id="{7CBEA05D-7256-4193-8F39-40FF254327B4}"/>
              </a:ext>
            </a:extLst>
          </p:cNvPr>
          <p:cNvSpPr/>
          <p:nvPr/>
        </p:nvSpPr>
        <p:spPr>
          <a:xfrm>
            <a:off x="1539817" y="4534429"/>
            <a:ext cx="244800" cy="244800"/>
          </a:xfrm>
          <a:prstGeom prst="triangle">
            <a:avLst/>
          </a:prstGeom>
          <a:solidFill>
            <a:srgbClr val="F2A32E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fi-FI" sz="1000" b="1" spc="-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1200" b="1" spc="-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asakylkinen kolmio 61">
            <a:extLst>
              <a:ext uri="{FF2B5EF4-FFF2-40B4-BE49-F238E27FC236}">
                <a16:creationId xmlns:a16="http://schemas.microsoft.com/office/drawing/2014/main" id="{C18FDDF4-61C7-4C44-A232-C1022D04A3A3}"/>
              </a:ext>
            </a:extLst>
          </p:cNvPr>
          <p:cNvSpPr/>
          <p:nvPr/>
        </p:nvSpPr>
        <p:spPr>
          <a:xfrm>
            <a:off x="3994336" y="4537960"/>
            <a:ext cx="244800" cy="244800"/>
          </a:xfrm>
          <a:prstGeom prst="triangle">
            <a:avLst/>
          </a:prstGeom>
          <a:solidFill>
            <a:srgbClr val="F2A32E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lvl="0" algn="ctr"/>
            <a:r>
              <a:rPr lang="fi-FI" sz="1000" b="1" spc="-100" dirty="0">
                <a:solidFill>
                  <a:srgbClr val="20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fi-FI" sz="1000" b="1" spc="-100" dirty="0">
                <a:solidFill>
                  <a:srgbClr val="201F1F"/>
                </a:solidFill>
                <a:latin typeface="+mj-lt"/>
                <a:cs typeface="Times New Roman" panose="02020603050405020304" pitchFamily="18" charset="0"/>
              </a:rPr>
              <a:t>*</a:t>
            </a:r>
            <a:endParaRPr lang="en-US" sz="1100" b="1" spc="-100" dirty="0">
              <a:solidFill>
                <a:srgbClr val="201F1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3" name="Tasakylkinen kolmio 62">
            <a:extLst>
              <a:ext uri="{FF2B5EF4-FFF2-40B4-BE49-F238E27FC236}">
                <a16:creationId xmlns:a16="http://schemas.microsoft.com/office/drawing/2014/main" id="{D6A84966-C4CD-4A26-8E95-E43E4FB1A83E}"/>
              </a:ext>
            </a:extLst>
          </p:cNvPr>
          <p:cNvSpPr/>
          <p:nvPr/>
        </p:nvSpPr>
        <p:spPr>
          <a:xfrm>
            <a:off x="4515836" y="4534429"/>
            <a:ext cx="244800" cy="244800"/>
          </a:xfrm>
          <a:prstGeom prst="triangle">
            <a:avLst/>
          </a:prstGeom>
          <a:solidFill>
            <a:srgbClr val="F2A32E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lvl="0" algn="ctr"/>
            <a:r>
              <a:rPr lang="fi-FI" sz="1000" b="1" spc="-100" dirty="0">
                <a:solidFill>
                  <a:srgbClr val="20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fi-FI" sz="1000" b="1" spc="-100" dirty="0">
                <a:solidFill>
                  <a:srgbClr val="201F1F"/>
                </a:solidFill>
                <a:latin typeface="+mj-lt"/>
                <a:cs typeface="Times New Roman" panose="02020603050405020304" pitchFamily="18" charset="0"/>
              </a:rPr>
              <a:t>*</a:t>
            </a:r>
            <a:endParaRPr lang="en-US" sz="1100" b="1" spc="-100" dirty="0">
              <a:solidFill>
                <a:srgbClr val="201F1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4" name="Tasakylkinen kolmio 63">
            <a:extLst>
              <a:ext uri="{FF2B5EF4-FFF2-40B4-BE49-F238E27FC236}">
                <a16:creationId xmlns:a16="http://schemas.microsoft.com/office/drawing/2014/main" id="{BD9BB3F3-FCF7-4C0E-AA35-F7563D1AD506}"/>
              </a:ext>
            </a:extLst>
          </p:cNvPr>
          <p:cNvSpPr/>
          <p:nvPr/>
        </p:nvSpPr>
        <p:spPr>
          <a:xfrm>
            <a:off x="5302538" y="4534374"/>
            <a:ext cx="244800" cy="244800"/>
          </a:xfrm>
          <a:prstGeom prst="triangle">
            <a:avLst/>
          </a:prstGeom>
          <a:solidFill>
            <a:srgbClr val="F2A32E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lvl="0" algn="ctr"/>
            <a:r>
              <a:rPr lang="fi-FI" sz="1000" b="1" spc="-100" dirty="0">
                <a:solidFill>
                  <a:srgbClr val="20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en-US" sz="1100" b="1" spc="-100" dirty="0">
              <a:solidFill>
                <a:srgbClr val="201F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asakylkinen kolmio 64">
            <a:extLst>
              <a:ext uri="{FF2B5EF4-FFF2-40B4-BE49-F238E27FC236}">
                <a16:creationId xmlns:a16="http://schemas.microsoft.com/office/drawing/2014/main" id="{052DE780-C63D-4461-958F-154A22F8E92A}"/>
              </a:ext>
            </a:extLst>
          </p:cNvPr>
          <p:cNvSpPr/>
          <p:nvPr/>
        </p:nvSpPr>
        <p:spPr>
          <a:xfrm>
            <a:off x="7052472" y="4530843"/>
            <a:ext cx="244800" cy="244800"/>
          </a:xfrm>
          <a:prstGeom prst="triangle">
            <a:avLst/>
          </a:prstGeom>
          <a:solidFill>
            <a:srgbClr val="F2A32E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lvl="0" algn="ctr"/>
            <a:r>
              <a:rPr lang="fi-FI" sz="1000" b="1" spc="-100" dirty="0">
                <a:solidFill>
                  <a:srgbClr val="201F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endParaRPr lang="en-US" sz="1100" b="1" spc="-100" dirty="0">
              <a:solidFill>
                <a:srgbClr val="201F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asakylkinen kolmio 66">
            <a:extLst>
              <a:ext uri="{FF2B5EF4-FFF2-40B4-BE49-F238E27FC236}">
                <a16:creationId xmlns:a16="http://schemas.microsoft.com/office/drawing/2014/main" id="{5A0AB59D-6B7E-44B1-9B96-665519786C30}"/>
              </a:ext>
            </a:extLst>
          </p:cNvPr>
          <p:cNvSpPr/>
          <p:nvPr/>
        </p:nvSpPr>
        <p:spPr>
          <a:xfrm>
            <a:off x="4435200" y="5623200"/>
            <a:ext cx="122400" cy="122400"/>
          </a:xfrm>
          <a:prstGeom prst="triangle">
            <a:avLst/>
          </a:prstGeom>
          <a:solidFill>
            <a:srgbClr val="F2A32E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68" name="Suorakulmio 80">
            <a:extLst>
              <a:ext uri="{FF2B5EF4-FFF2-40B4-BE49-F238E27FC236}">
                <a16:creationId xmlns:a16="http://schemas.microsoft.com/office/drawing/2014/main" id="{20060423-D6B4-40F8-9176-2360CCBDA109}"/>
              </a:ext>
            </a:extLst>
          </p:cNvPr>
          <p:cNvSpPr/>
          <p:nvPr/>
        </p:nvSpPr>
        <p:spPr>
          <a:xfrm>
            <a:off x="4575600" y="5589240"/>
            <a:ext cx="1546533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18000">
            <a:spAutoFit/>
          </a:bodyPr>
          <a:lstStyle/>
          <a:p>
            <a:pPr>
              <a:defRPr/>
            </a:pPr>
            <a:r>
              <a:rPr lang="en-US" sz="600" b="1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Webinar (BRP)</a:t>
            </a:r>
          </a:p>
        </p:txBody>
      </p:sp>
    </p:spTree>
    <p:extLst>
      <p:ext uri="{BB962C8B-B14F-4D97-AF65-F5344CB8AC3E}">
        <p14:creationId xmlns:p14="http://schemas.microsoft.com/office/powerpoint/2010/main" val="1256130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5">
            <a:extLst>
              <a:ext uri="{FF2B5EF4-FFF2-40B4-BE49-F238E27FC236}">
                <a16:creationId xmlns:a16="http://schemas.microsoft.com/office/drawing/2014/main" id="{E1A5A68C-FFB3-4344-817F-CBACE4A57EF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50C2900-D774-7E49-89F9-800CB255B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Webinars to BRPs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F9FE6C-7378-7840-B63C-124B7B387B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4212802"/>
          </a:xfrm>
        </p:spPr>
        <p:txBody>
          <a:bodyPr/>
          <a:lstStyle/>
          <a:p>
            <a:r>
              <a:rPr lang="en-GB" dirty="0"/>
              <a:t>eSett has planned to keep three webinars for the BRPs:</a:t>
            </a:r>
          </a:p>
          <a:p>
            <a:pPr marL="400050" indent="-400050">
              <a:buFont typeface="+mj-lt"/>
              <a:buAutoNum type="romanUcPeriod"/>
            </a:pPr>
            <a:r>
              <a:rPr lang="en-GB" b="1" dirty="0"/>
              <a:t>Webinar 1 – 30.4.2020</a:t>
            </a:r>
            <a:br>
              <a:rPr lang="en-GB" dirty="0"/>
            </a:br>
            <a:r>
              <a:rPr lang="en-GB" dirty="0"/>
              <a:t>Introduction</a:t>
            </a:r>
            <a:br>
              <a:rPr lang="en-GB" dirty="0"/>
            </a:br>
            <a:r>
              <a:rPr lang="en-GB" dirty="0"/>
              <a:t>Agreements, accounts and banks</a:t>
            </a:r>
            <a:br>
              <a:rPr lang="en-GB" dirty="0"/>
            </a:br>
            <a:r>
              <a:rPr lang="en-GB" dirty="0"/>
              <a:t>Online Service</a:t>
            </a:r>
            <a:br>
              <a:rPr lang="en-GB" dirty="0"/>
            </a:br>
            <a:r>
              <a:rPr lang="en-GB" dirty="0"/>
              <a:t>Structures – verification and updating</a:t>
            </a:r>
          </a:p>
          <a:p>
            <a:pPr marL="400050" indent="-400050">
              <a:buFont typeface="+mj-lt"/>
              <a:buAutoNum type="romanUcPeriod"/>
            </a:pPr>
            <a:r>
              <a:rPr lang="en-GB" b="1" dirty="0"/>
              <a:t>Webinar 2 – August*/October</a:t>
            </a:r>
            <a:br>
              <a:rPr lang="en-GB" dirty="0"/>
            </a:br>
            <a:r>
              <a:rPr lang="en-GB" dirty="0"/>
              <a:t>Data interchange</a:t>
            </a:r>
            <a:br>
              <a:rPr lang="en-GB" dirty="0"/>
            </a:br>
            <a:r>
              <a:rPr lang="en-GB" dirty="0"/>
              <a:t>Test status</a:t>
            </a:r>
            <a:br>
              <a:rPr lang="en-GB" dirty="0"/>
            </a:br>
            <a:r>
              <a:rPr lang="en-GB" dirty="0"/>
              <a:t>Parallel run</a:t>
            </a:r>
          </a:p>
          <a:p>
            <a:pPr marL="400050" indent="-400050">
              <a:buFont typeface="+mj-lt"/>
              <a:buAutoNum type="romanUcPeriod"/>
            </a:pPr>
            <a:r>
              <a:rPr lang="en-GB" b="1" dirty="0"/>
              <a:t>Webinar 3: September*/January</a:t>
            </a:r>
            <a:br>
              <a:rPr lang="en-GB" dirty="0"/>
            </a:br>
            <a:r>
              <a:rPr lang="en-GB" dirty="0"/>
              <a:t>Go-Live readiness and preparations</a:t>
            </a:r>
            <a:br>
              <a:rPr lang="en-GB" dirty="0"/>
            </a:br>
            <a:r>
              <a:rPr lang="en-GB" dirty="0"/>
              <a:t>Summary</a:t>
            </a:r>
          </a:p>
          <a:p>
            <a:pPr marL="285750" indent="-285750">
              <a:buFont typeface="Arial" panose="020B0604020202020204" pitchFamily="34" charset="0"/>
              <a:buChar char="*"/>
            </a:pPr>
            <a:r>
              <a:rPr lang="en-GB" dirty="0"/>
              <a:t>Only for BRPs participating in capacity reserves go-live</a:t>
            </a:r>
            <a:endParaRPr lang="en-GB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275B51-A967-3B4A-9269-EAD79EB92B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FD7A6C-EABC-9C45-9048-90742D828365}"/>
              </a:ext>
            </a:extLst>
          </p:cNvPr>
          <p:cNvSpPr txBox="1"/>
          <p:nvPr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22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458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2916CE0F-0F4C-496E-9CE0-CFFA4FA307C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“Denmark Go-Live” section on eSett’s </a:t>
            </a:r>
            <a:r>
              <a:rPr lang="en-GB" dirty="0">
                <a:hlinkClick r:id="rId3"/>
              </a:rPr>
              <a:t>website</a:t>
            </a:r>
            <a:r>
              <a:rPr lang="en-GB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Main source of up-to-date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Latest version of commissioning plan for BRPs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Denmark newsletter subscription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Denmark specific news</a:t>
            </a:r>
          </a:p>
          <a:p>
            <a:endParaRPr lang="en-GB" dirty="0"/>
          </a:p>
          <a:p>
            <a:r>
              <a:rPr lang="en-GB" dirty="0"/>
              <a:t>Denmark newsletter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Information about the progress of integration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Major updates in commissioning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Other relevant news</a:t>
            </a:r>
          </a:p>
        </p:txBody>
      </p:sp>
    </p:spTree>
    <p:extLst>
      <p:ext uri="{BB962C8B-B14F-4D97-AF65-F5344CB8AC3E}">
        <p14:creationId xmlns:p14="http://schemas.microsoft.com/office/powerpoint/2010/main" val="2730653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D4CF7-1077-CC4E-B257-249EBC90D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Documentation</a:t>
            </a:r>
          </a:p>
        </p:txBody>
      </p:sp>
      <p:pic>
        <p:nvPicPr>
          <p:cNvPr id="6" name="Sisällön paikkamerkki 5" descr="Kuva, joka sisältää kohteen teksti, kello&#10;&#10;Kuvaus luotu automaattisesti">
            <a:extLst>
              <a:ext uri="{FF2B5EF4-FFF2-40B4-BE49-F238E27FC236}">
                <a16:creationId xmlns:a16="http://schemas.microsoft.com/office/drawing/2014/main" id="{C90FA86B-1791-414B-9274-3DEC435EEA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444" y="2386012"/>
            <a:ext cx="4248150" cy="3533775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DD026B-34A0-8B45-9210-0A42CA020DC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Commissioning plan for BRPs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main document for commissioning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Will be continuously updated</a:t>
            </a:r>
          </a:p>
          <a:p>
            <a:pPr marL="685800" lvl="1" indent="-285750"/>
            <a:r>
              <a:rPr lang="en-GB" dirty="0"/>
              <a:t>Latest version always available in eSett’s website</a:t>
            </a:r>
          </a:p>
          <a:p>
            <a:pPr marL="685800" lvl="1" indent="-285750"/>
            <a:r>
              <a:rPr lang="en-GB" dirty="0"/>
              <a:t>Major updates are announced in Denmark newsletter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Contains detailed instructions for all activities, documents, systems, test practices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some supportive documents:</a:t>
            </a:r>
          </a:p>
          <a:p>
            <a:pPr marL="685800" lvl="1" indent="-285750"/>
            <a:r>
              <a:rPr lang="en-GB" dirty="0"/>
              <a:t>Connectivity troubleshooting</a:t>
            </a:r>
          </a:p>
          <a:p>
            <a:pPr marL="685800" lvl="1" indent="-285750"/>
            <a:r>
              <a:rPr lang="en-GB" dirty="0"/>
              <a:t>Test document – instructions for testing of Online Service and data flows</a:t>
            </a:r>
          </a:p>
          <a:p>
            <a:pPr marL="685800" lvl="1" indent="-285750"/>
            <a:r>
              <a:rPr lang="en-GB" dirty="0"/>
              <a:t>Data flow validation reason texts</a:t>
            </a:r>
          </a:p>
          <a:p>
            <a:r>
              <a:rPr lang="en-GB" dirty="0"/>
              <a:t>Also NBS Handbook has been updated (version 2.4) to cover Denmark specific information.</a:t>
            </a:r>
          </a:p>
        </p:txBody>
      </p:sp>
    </p:spTree>
    <p:extLst>
      <p:ext uri="{BB962C8B-B14F-4D97-AF65-F5344CB8AC3E}">
        <p14:creationId xmlns:p14="http://schemas.microsoft.com/office/powerpoint/2010/main" val="9836995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3A6264-3B3D-8448-89F2-01B5B0A29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7600"/>
            <a:ext cx="5230049" cy="806714"/>
          </a:xfrm>
        </p:spPr>
        <p:txBody>
          <a:bodyPr/>
          <a:lstStyle/>
          <a:p>
            <a:pPr marL="571500" indent="-571500">
              <a:buFont typeface="+mj-lt"/>
              <a:buAutoNum type="romanUcPeriod" startAt="6"/>
            </a:pPr>
            <a:r>
              <a:rPr lang="en-GB" sz="3200"/>
              <a:t>New Features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688992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1A18F24C-20F1-8841-AF91-92A8024475C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10D7EF4-AD82-AB40-8B1F-5F78A8463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New Features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6AB0339-846C-5742-A90B-74885A6355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4284810"/>
          </a:xfrm>
        </p:spPr>
        <p:txBody>
          <a:bodyPr>
            <a:normAutofit lnSpcReduction="10000"/>
          </a:bodyPr>
          <a:lstStyle/>
          <a:p>
            <a:r>
              <a:rPr lang="en-GB" dirty="0"/>
              <a:t>eSett’s next major version upgrade (version 20) has a support for Denmark integration.</a:t>
            </a:r>
          </a:p>
          <a:p>
            <a:r>
              <a:rPr lang="en-GB" dirty="0"/>
              <a:t>The version also contains several new features that are part of Denmark integration: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Capacity reserves</a:t>
            </a:r>
          </a:p>
          <a:p>
            <a:pPr marL="685800" lvl="1" indent="-285750"/>
            <a:r>
              <a:rPr lang="en-GB" dirty="0"/>
              <a:t>Will be taken into use in Denmark starting from 1</a:t>
            </a:r>
            <a:r>
              <a:rPr lang="en-GB" baseline="30000" dirty="0"/>
              <a:t>st</a:t>
            </a:r>
            <a:r>
              <a:rPr lang="en-GB" dirty="0"/>
              <a:t> of October 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Merged production</a:t>
            </a:r>
          </a:p>
          <a:p>
            <a:pPr marL="685800" lvl="1" indent="-285750"/>
            <a:r>
              <a:rPr lang="en-GB" dirty="0"/>
              <a:t>Might be taken into use in Norway in mid-September 2020</a:t>
            </a:r>
          </a:p>
          <a:p>
            <a:pPr marL="685800" lvl="1" indent="-285750"/>
            <a:r>
              <a:rPr lang="en-GB" dirty="0"/>
              <a:t>Will be taken into use in Denmark starting from 1</a:t>
            </a:r>
            <a:r>
              <a:rPr lang="en-GB" baseline="30000" dirty="0"/>
              <a:t>st</a:t>
            </a:r>
            <a:r>
              <a:rPr lang="en-GB" dirty="0"/>
              <a:t> of February 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Flex settled consumption</a:t>
            </a:r>
          </a:p>
          <a:p>
            <a:pPr marL="685800" lvl="1" indent="-285750"/>
            <a:r>
              <a:rPr lang="en-GB" dirty="0"/>
              <a:t>Will be taken into use in Denmark starting from 1</a:t>
            </a:r>
            <a:r>
              <a:rPr lang="en-GB" baseline="30000" dirty="0"/>
              <a:t>st</a:t>
            </a:r>
            <a:r>
              <a:rPr lang="en-GB" dirty="0"/>
              <a:t> of February 2021</a:t>
            </a:r>
          </a:p>
          <a:p>
            <a:pPr marL="685800" lvl="1" indent="-285750"/>
            <a:r>
              <a:rPr lang="en-GB" dirty="0"/>
              <a:t>New measurement type for consumption – only used in Denmark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847E00-67D6-AC44-A372-9544A87AE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2751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Capacity Reserves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The first go-live of Denmark integration is about capacity reserves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Energinet purchases reserve capacity from market participants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Market participants are compensated for the reserved capacities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Energinet will report the capacities to eSett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eSett will handle the invoicing on behalf of Energinet</a:t>
            </a:r>
          </a:p>
          <a:p>
            <a:pPr marL="685800" lvl="1" indent="-285750"/>
            <a:r>
              <a:rPr lang="en-GB" dirty="0"/>
              <a:t>Very similar to what is done with activated reserves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Online Service will have a new section for BRPs:</a:t>
            </a:r>
            <a:br>
              <a:rPr lang="en-GB" dirty="0"/>
            </a:br>
            <a:r>
              <a:rPr lang="en-GB" dirty="0"/>
              <a:t>Input Data </a:t>
            </a:r>
            <a:r>
              <a:rPr lang="en-US" dirty="0"/>
              <a:t>» Others » </a:t>
            </a:r>
            <a:r>
              <a:rPr lang="en-US" b="1" dirty="0"/>
              <a:t>Capacity Reserves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Capacity reserves are defined per BRP, MBA and Balancing Sub Service</a:t>
            </a:r>
          </a:p>
          <a:p>
            <a:pPr marL="685800" lvl="1" indent="-285750"/>
            <a:r>
              <a:rPr lang="en-GB" dirty="0"/>
              <a:t>For example: BRP01 – DK1 – FRR-A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Not part of imbalance settlement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626CFE-FB26-3249-B6AF-1C02FB7A9F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2065" y="2151479"/>
            <a:ext cx="4830079" cy="403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42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62A098B3-537D-B541-B1D1-B2AE686C4EE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E23C0C1-284B-674F-9883-3ACE132E2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Merged Production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7736915-8F08-D446-8751-135F938814E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 new way to model production alongside with Production 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Objectives to</a:t>
            </a:r>
          </a:p>
          <a:p>
            <a:pPr marL="685800" lvl="1" indent="-285750"/>
            <a:r>
              <a:rPr lang="en-US" sz="1600" dirty="0"/>
              <a:t>Support integration of Denmark</a:t>
            </a:r>
          </a:p>
          <a:p>
            <a:pPr marL="685800" lvl="1" indent="-285750"/>
            <a:r>
              <a:rPr lang="en-US" sz="1600" dirty="0"/>
              <a:t>Reduce the number of PUs in the system</a:t>
            </a:r>
          </a:p>
          <a:p>
            <a:pPr marL="685800" lvl="1" indent="-285750"/>
            <a:r>
              <a:rPr lang="en-US" sz="1600" dirty="0"/>
              <a:t>Provide an easier way to handle production in the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Merged Production is not linked to PUs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Can be used to aggregate production of a retailer in MGA instead of having multiple PUs or a virtual PU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Very similar with existing Consumption MEC feature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847E00-67D6-AC44-A372-9544A87AE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8195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Merged Production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Can be taken into use only in countries where datahub is active</a:t>
            </a:r>
          </a:p>
          <a:p>
            <a:pPr marL="685800" lvl="1" indent="-285750"/>
            <a:r>
              <a:rPr lang="en-GB" dirty="0"/>
              <a:t>Elhub plans to take this into use mid-September in Norway</a:t>
            </a:r>
          </a:p>
          <a:p>
            <a:pPr marL="685800" lvl="1" indent="-285750"/>
            <a:r>
              <a:rPr lang="en-GB" dirty="0"/>
              <a:t>All production in Denmark will be merged production at least until 2022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Can’t be linked to Regulation Objects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MEC creation is handled with same data flow as time series reporting</a:t>
            </a:r>
          </a:p>
          <a:p>
            <a:pPr marL="285750" indent="-285750"/>
            <a:r>
              <a:rPr lang="en-GB" dirty="0"/>
              <a:t>Production overview example: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B9CDDB-1362-D24B-AE9A-65241F526E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6841" y="1052736"/>
            <a:ext cx="4936995" cy="3778980"/>
          </a:xfrm>
          <a:prstGeom prst="rect">
            <a:avLst/>
          </a:prstGeom>
        </p:spPr>
      </p:pic>
      <p:graphicFrame>
        <p:nvGraphicFramePr>
          <p:cNvPr id="4" name="Taulukko 5">
            <a:extLst>
              <a:ext uri="{FF2B5EF4-FFF2-40B4-BE49-F238E27FC236}">
                <a16:creationId xmlns:a16="http://schemas.microsoft.com/office/drawing/2014/main" id="{7DD16962-165F-411D-9EE5-E75AE0E660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67026"/>
              </p:ext>
            </p:extLst>
          </p:nvPr>
        </p:nvGraphicFramePr>
        <p:xfrm>
          <a:off x="753625" y="4878024"/>
          <a:ext cx="9084657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293">
                  <a:extLst>
                    <a:ext uri="{9D8B030D-6E8A-4147-A177-3AD203B41FA5}">
                      <a16:colId xmlns:a16="http://schemas.microsoft.com/office/drawing/2014/main" val="776207571"/>
                    </a:ext>
                  </a:extLst>
                </a:gridCol>
                <a:gridCol w="916305">
                  <a:extLst>
                    <a:ext uri="{9D8B030D-6E8A-4147-A177-3AD203B41FA5}">
                      <a16:colId xmlns:a16="http://schemas.microsoft.com/office/drawing/2014/main" val="271107181"/>
                    </a:ext>
                  </a:extLst>
                </a:gridCol>
                <a:gridCol w="917893">
                  <a:extLst>
                    <a:ext uri="{9D8B030D-6E8A-4147-A177-3AD203B41FA5}">
                      <a16:colId xmlns:a16="http://schemas.microsoft.com/office/drawing/2014/main" val="2922202222"/>
                    </a:ext>
                  </a:extLst>
                </a:gridCol>
                <a:gridCol w="648018">
                  <a:extLst>
                    <a:ext uri="{9D8B030D-6E8A-4147-A177-3AD203B41FA5}">
                      <a16:colId xmlns:a16="http://schemas.microsoft.com/office/drawing/2014/main" val="3908917776"/>
                    </a:ext>
                  </a:extLst>
                </a:gridCol>
                <a:gridCol w="767080">
                  <a:extLst>
                    <a:ext uri="{9D8B030D-6E8A-4147-A177-3AD203B41FA5}">
                      <a16:colId xmlns:a16="http://schemas.microsoft.com/office/drawing/2014/main" val="2390120016"/>
                    </a:ext>
                  </a:extLst>
                </a:gridCol>
                <a:gridCol w="571818">
                  <a:extLst>
                    <a:ext uri="{9D8B030D-6E8A-4147-A177-3AD203B41FA5}">
                      <a16:colId xmlns:a16="http://schemas.microsoft.com/office/drawing/2014/main" val="3723725884"/>
                    </a:ext>
                  </a:extLst>
                </a:gridCol>
                <a:gridCol w="776161">
                  <a:extLst>
                    <a:ext uri="{9D8B030D-6E8A-4147-A177-3AD203B41FA5}">
                      <a16:colId xmlns:a16="http://schemas.microsoft.com/office/drawing/2014/main" val="1206233446"/>
                    </a:ext>
                  </a:extLst>
                </a:gridCol>
                <a:gridCol w="884555">
                  <a:extLst>
                    <a:ext uri="{9D8B030D-6E8A-4147-A177-3AD203B41FA5}">
                      <a16:colId xmlns:a16="http://schemas.microsoft.com/office/drawing/2014/main" val="3706480914"/>
                    </a:ext>
                  </a:extLst>
                </a:gridCol>
                <a:gridCol w="1060476">
                  <a:extLst>
                    <a:ext uri="{9D8B030D-6E8A-4147-A177-3AD203B41FA5}">
                      <a16:colId xmlns:a16="http://schemas.microsoft.com/office/drawing/2014/main" val="3211188460"/>
                    </a:ext>
                  </a:extLst>
                </a:gridCol>
                <a:gridCol w="824040">
                  <a:extLst>
                    <a:ext uri="{9D8B030D-6E8A-4147-A177-3AD203B41FA5}">
                      <a16:colId xmlns:a16="http://schemas.microsoft.com/office/drawing/2014/main" val="2850162852"/>
                    </a:ext>
                  </a:extLst>
                </a:gridCol>
                <a:gridCol w="902018">
                  <a:extLst>
                    <a:ext uri="{9D8B030D-6E8A-4147-A177-3AD203B41FA5}">
                      <a16:colId xmlns:a16="http://schemas.microsoft.com/office/drawing/2014/main" val="553697275"/>
                    </a:ext>
                  </a:extLst>
                </a:gridCol>
              </a:tblGrid>
              <a:tr h="230608">
                <a:tc>
                  <a:txBody>
                    <a:bodyPr/>
                    <a:lstStyle/>
                    <a:p>
                      <a:r>
                        <a:rPr lang="en-US" sz="1200" dirty="0"/>
                        <a:t>From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MEC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Production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PU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525829"/>
                  </a:ext>
                </a:extLst>
              </a:tr>
              <a:tr h="265743">
                <a:tc>
                  <a:txBody>
                    <a:bodyPr/>
                    <a:lstStyle/>
                    <a:p>
                      <a:r>
                        <a:rPr lang="en-US" sz="1200" dirty="0"/>
                        <a:t>1.1.2017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Undefined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PROD001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DSO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MGA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PU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Normal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Hydro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RO Name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841323"/>
                  </a:ext>
                </a:extLst>
              </a:tr>
              <a:tr h="265743">
                <a:tc>
                  <a:txBody>
                    <a:bodyPr/>
                    <a:lstStyle/>
                    <a:p>
                      <a:r>
                        <a:rPr lang="en-US" sz="1200" dirty="0"/>
                        <a:t>1.9.2020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Undefined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MEPR001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DSO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MGA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Minor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Solar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169972"/>
                  </a:ext>
                </a:extLst>
              </a:tr>
              <a:tr h="265743">
                <a:tc>
                  <a:txBody>
                    <a:bodyPr/>
                    <a:lstStyle/>
                    <a:p>
                      <a:r>
                        <a:rPr lang="en-US" sz="1200" dirty="0"/>
                        <a:t>9.9.2020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Undefined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MEPR002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RE 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DSO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MGA 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Normal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1261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60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307C8-D3E8-4344-AADF-5F615FC4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+mj-lt"/>
              <a:buAutoNum type="romanUcPeriod"/>
            </a:pPr>
            <a:r>
              <a:rPr lang="en-GB" dirty="0"/>
              <a:t>Overall Time Plan</a:t>
            </a:r>
          </a:p>
        </p:txBody>
      </p:sp>
      <p:pic>
        <p:nvPicPr>
          <p:cNvPr id="4" name="Sisällön paikkamerkki 3">
            <a:extLst>
              <a:ext uri="{FF2B5EF4-FFF2-40B4-BE49-F238E27FC236}">
                <a16:creationId xmlns:a16="http://schemas.microsoft.com/office/drawing/2014/main" id="{5DFA44F3-FA94-4C64-8668-182D456F76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25" y="1631797"/>
            <a:ext cx="8942775" cy="4534054"/>
          </a:xfrm>
          <a:prstGeom prst="rect">
            <a:avLst/>
          </a:prstGeom>
        </p:spPr>
      </p:pic>
      <p:cxnSp>
        <p:nvCxnSpPr>
          <p:cNvPr id="7" name="Suora yhdysviiva 6">
            <a:extLst>
              <a:ext uri="{FF2B5EF4-FFF2-40B4-BE49-F238E27FC236}">
                <a16:creationId xmlns:a16="http://schemas.microsoft.com/office/drawing/2014/main" id="{D0BDE093-CFFB-4B98-9905-C0D5C7D1043D}"/>
              </a:ext>
            </a:extLst>
          </p:cNvPr>
          <p:cNvCxnSpPr>
            <a:cxnSpLocks/>
          </p:cNvCxnSpPr>
          <p:nvPr/>
        </p:nvCxnSpPr>
        <p:spPr>
          <a:xfrm>
            <a:off x="1962000" y="2132856"/>
            <a:ext cx="0" cy="3456000"/>
          </a:xfrm>
          <a:prstGeom prst="line">
            <a:avLst/>
          </a:prstGeom>
          <a:ln w="28575">
            <a:solidFill>
              <a:srgbClr val="CE188A"/>
            </a:solidFill>
            <a:prstDash val="sys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5065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086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BB78F2CC-A043-664B-AB84-3DA19D0AF59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81D92334-7420-CA43-A795-C0B3866DF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Go-Live in Two Phases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509BD6-2796-CF46-8CEF-24297C550B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b="1" dirty="0"/>
              <a:t>01.10.2020 – First go-live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eSett will take over calculation and invoicing of </a:t>
            </a:r>
            <a:r>
              <a:rPr lang="en-GB" i="1" dirty="0"/>
              <a:t>capacity reserves</a:t>
            </a:r>
            <a:r>
              <a:rPr lang="en-GB" dirty="0"/>
              <a:t> in Denmark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No impact on imbalance settlement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Concerns only about 10 BRPs that are active in capacity reserve market in Denmark</a:t>
            </a:r>
          </a:p>
          <a:p>
            <a:r>
              <a:rPr lang="en-GB" b="1" dirty="0"/>
              <a:t>01.02.2021 – Second go-live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eSett will take over calculation and invoicing of </a:t>
            </a:r>
            <a:r>
              <a:rPr lang="en-GB" i="1" dirty="0"/>
              <a:t>imbalance settlement</a:t>
            </a:r>
            <a:r>
              <a:rPr lang="en-GB" dirty="0"/>
              <a:t> and </a:t>
            </a:r>
            <a:r>
              <a:rPr lang="en-GB" i="1" dirty="0"/>
              <a:t>activated reserves</a:t>
            </a:r>
            <a:r>
              <a:rPr lang="en-GB" dirty="0"/>
              <a:t> in Denmark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All similar operations as in other countries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Go-live for whole Danish market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847E00-67D6-AC44-A372-9544A87AE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95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0A4B9-FA29-BB41-B80D-CED1AE645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809" y="3025642"/>
            <a:ext cx="5906255" cy="806714"/>
          </a:xfrm>
        </p:spPr>
        <p:txBody>
          <a:bodyPr/>
          <a:lstStyle/>
          <a:p>
            <a:pPr marL="571500" indent="-571500">
              <a:buFont typeface="+mj-lt"/>
              <a:buAutoNum type="romanUcPeriod" startAt="2"/>
            </a:pPr>
            <a:r>
              <a:rPr lang="en-GB" dirty="0"/>
              <a:t>Testing Activities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343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>
            <a:extLst>
              <a:ext uri="{FF2B5EF4-FFF2-40B4-BE49-F238E27FC236}">
                <a16:creationId xmlns:a16="http://schemas.microsoft.com/office/drawing/2014/main" id="{A744ED36-8C11-4FF3-A3F4-29508A700E1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0" y="2163600"/>
            <a:ext cx="7943776" cy="39200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A307C8-D3E8-4344-AADF-5F615FC4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Activities</a:t>
            </a:r>
          </a:p>
        </p:txBody>
      </p:sp>
      <p:sp>
        <p:nvSpPr>
          <p:cNvPr id="10" name="textruta 20">
            <a:extLst>
              <a:ext uri="{FF2B5EF4-FFF2-40B4-BE49-F238E27FC236}">
                <a16:creationId xmlns:a16="http://schemas.microsoft.com/office/drawing/2014/main" id="{56168832-C6A5-4444-8D19-C57824250A8F}"/>
              </a:ext>
            </a:extLst>
          </p:cNvPr>
          <p:cNvSpPr txBox="1"/>
          <p:nvPr/>
        </p:nvSpPr>
        <p:spPr>
          <a:xfrm>
            <a:off x="1055440" y="2636912"/>
            <a:ext cx="2994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 b="1">
                <a:latin typeface="Arial"/>
              </a:rPr>
              <a:t>eSett Test Environment</a:t>
            </a:r>
          </a:p>
        </p:txBody>
      </p:sp>
      <p:sp>
        <p:nvSpPr>
          <p:cNvPr id="11" name="textruta 68">
            <a:extLst>
              <a:ext uri="{FF2B5EF4-FFF2-40B4-BE49-F238E27FC236}">
                <a16:creationId xmlns:a16="http://schemas.microsoft.com/office/drawing/2014/main" id="{5F89DD07-7307-401B-9600-E8CA9B1B462D}"/>
              </a:ext>
            </a:extLst>
          </p:cNvPr>
          <p:cNvSpPr txBox="1"/>
          <p:nvPr/>
        </p:nvSpPr>
        <p:spPr>
          <a:xfrm>
            <a:off x="1055440" y="4334907"/>
            <a:ext cx="2994660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sv-SE" sz="1000" b="1">
                <a:latin typeface="Arial"/>
              </a:rPr>
              <a:t>eSett Production Environment</a:t>
            </a:r>
          </a:p>
        </p:txBody>
      </p:sp>
      <p:sp>
        <p:nvSpPr>
          <p:cNvPr id="19" name="AutoShape 6">
            <a:extLst>
              <a:ext uri="{FF2B5EF4-FFF2-40B4-BE49-F238E27FC236}">
                <a16:creationId xmlns:a16="http://schemas.microsoft.com/office/drawing/2014/main" id="{09B2EC9A-8A21-4AD0-B8EC-92304DB29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0191" y="2880000"/>
            <a:ext cx="1909967" cy="244800"/>
          </a:xfrm>
          <a:prstGeom prst="homePlate">
            <a:avLst>
              <a:gd name="adj" fmla="val 38784"/>
            </a:avLst>
          </a:prstGeom>
          <a:solidFill>
            <a:schemeClr val="accent5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>
              <a:defRPr/>
            </a:pPr>
            <a:r>
              <a:rPr lang="fi-FI" sz="800" b="1" kern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                 5b. Parallel settlement</a:t>
            </a:r>
            <a:endParaRPr lang="en-US" sz="800" b="1" kern="0">
              <a:solidFill>
                <a:schemeClr val="bg1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2" name="AutoShape 6">
            <a:extLst>
              <a:ext uri="{FF2B5EF4-FFF2-40B4-BE49-F238E27FC236}">
                <a16:creationId xmlns:a16="http://schemas.microsoft.com/office/drawing/2014/main" id="{11CE9532-3D30-4F53-BE91-4D50C58C86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0191" y="2880000"/>
            <a:ext cx="540000" cy="244800"/>
          </a:xfrm>
          <a:prstGeom prst="homePlate">
            <a:avLst>
              <a:gd name="adj" fmla="val 38784"/>
            </a:avLst>
          </a:prstGeom>
          <a:pattFill prst="wdDnDiag">
            <a:fgClr>
              <a:srgbClr val="5394BE"/>
            </a:fgClr>
            <a:bgClr>
              <a:srgbClr val="FFFFFF"/>
            </a:bgClr>
          </a:patt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/>
            <a:endParaRPr lang="en-US" sz="600" b="1" kern="0">
              <a:solidFill>
                <a:srgbClr val="00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CC8280A2-FF11-4113-BCFB-13467166D279}"/>
              </a:ext>
            </a:extLst>
          </p:cNvPr>
          <p:cNvGrpSpPr/>
          <p:nvPr/>
        </p:nvGrpSpPr>
        <p:grpSpPr>
          <a:xfrm>
            <a:off x="766848" y="5576477"/>
            <a:ext cx="3467842" cy="498826"/>
            <a:chOff x="766848" y="5221366"/>
            <a:chExt cx="3467842" cy="498826"/>
          </a:xfrm>
        </p:grpSpPr>
        <p:grpSp>
          <p:nvGrpSpPr>
            <p:cNvPr id="26" name="Grupp 9">
              <a:extLst>
                <a:ext uri="{FF2B5EF4-FFF2-40B4-BE49-F238E27FC236}">
                  <a16:creationId xmlns:a16="http://schemas.microsoft.com/office/drawing/2014/main" id="{A87685FC-AAAD-4F4E-8F05-DAFF9D9B575A}"/>
                </a:ext>
              </a:extLst>
            </p:cNvPr>
            <p:cNvGrpSpPr/>
            <p:nvPr/>
          </p:nvGrpSpPr>
          <p:grpSpPr>
            <a:xfrm>
              <a:off x="766848" y="5378446"/>
              <a:ext cx="2012423" cy="184666"/>
              <a:chOff x="766848" y="4259078"/>
              <a:chExt cx="2012423" cy="184666"/>
            </a:xfrm>
          </p:grpSpPr>
          <p:sp>
            <p:nvSpPr>
              <p:cNvPr id="27" name="AutoShape 6">
                <a:extLst>
                  <a:ext uri="{FF2B5EF4-FFF2-40B4-BE49-F238E27FC236}">
                    <a16:creationId xmlns:a16="http://schemas.microsoft.com/office/drawing/2014/main" id="{562332FD-048D-40FF-A527-B9515B0D2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6848" y="4308119"/>
                <a:ext cx="283031" cy="86584"/>
              </a:xfrm>
              <a:prstGeom prst="homePlate">
                <a:avLst>
                  <a:gd name="adj" fmla="val 38784"/>
                </a:avLst>
              </a:prstGeom>
              <a:solidFill>
                <a:srgbClr val="1D6684"/>
              </a:solidFill>
              <a:ln w="635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square" lIns="36000" tIns="36000" rIns="36000" bIns="36000" anchor="ctr">
                <a:noAutofit/>
              </a:bodyPr>
              <a:lstStyle/>
              <a:p>
                <a:pPr marL="0" marR="0" lvl="0" indent="0" algn="ctr" defTabSz="914400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8" name="Suorakulmio 80">
                <a:extLst>
                  <a:ext uri="{FF2B5EF4-FFF2-40B4-BE49-F238E27FC236}">
                    <a16:creationId xmlns:a16="http://schemas.microsoft.com/office/drawing/2014/main" id="{67A421CB-78D1-4D39-8F40-AC6068B0039C}"/>
                  </a:ext>
                </a:extLst>
              </p:cNvPr>
              <p:cNvSpPr/>
              <p:nvPr/>
            </p:nvSpPr>
            <p:spPr>
              <a:xfrm>
                <a:off x="1069200" y="4259078"/>
                <a:ext cx="1710071" cy="1846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3600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itchFamily="50" charset="-128"/>
                    <a:cs typeface="Arial" panose="020B0604020202020204" pitchFamily="34" charset="0"/>
                  </a:rPr>
                  <a:t>Testing</a:t>
                </a:r>
                <a:r>
                  <a:rPr kumimoji="0" lang="en-US" sz="600" b="1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itchFamily="50" charset="-128"/>
                    <a:cs typeface="Arial" panose="020B0604020202020204" pitchFamily="34" charset="0"/>
                  </a:rPr>
                  <a:t> activities (TSO / Datahub)</a:t>
                </a:r>
                <a:endParaRPr kumimoji="0" lang="en-US" sz="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" name="Grupp 11">
              <a:extLst>
                <a:ext uri="{FF2B5EF4-FFF2-40B4-BE49-F238E27FC236}">
                  <a16:creationId xmlns:a16="http://schemas.microsoft.com/office/drawing/2014/main" id="{B8505DC1-D6AF-4D74-BF8D-05AEA7F0784B}"/>
                </a:ext>
              </a:extLst>
            </p:cNvPr>
            <p:cNvGrpSpPr/>
            <p:nvPr/>
          </p:nvGrpSpPr>
          <p:grpSpPr>
            <a:xfrm>
              <a:off x="766848" y="5535526"/>
              <a:ext cx="1848885" cy="184666"/>
              <a:chOff x="766848" y="4431594"/>
              <a:chExt cx="1848885" cy="184666"/>
            </a:xfrm>
          </p:grpSpPr>
          <p:sp>
            <p:nvSpPr>
              <p:cNvPr id="30" name="AutoShape 6">
                <a:extLst>
                  <a:ext uri="{FF2B5EF4-FFF2-40B4-BE49-F238E27FC236}">
                    <a16:creationId xmlns:a16="http://schemas.microsoft.com/office/drawing/2014/main" id="{269F1300-25FD-4E20-BA34-22A26CF64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6848" y="4480635"/>
                <a:ext cx="283031" cy="86584"/>
              </a:xfrm>
              <a:prstGeom prst="homePlate">
                <a:avLst>
                  <a:gd name="adj" fmla="val 38784"/>
                </a:avLst>
              </a:prstGeom>
              <a:solidFill>
                <a:srgbClr val="7030A0"/>
              </a:solidFill>
              <a:ln w="635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square" lIns="36000" tIns="36000" rIns="36000" bIns="36000" anchor="ctr">
                <a:noAutofit/>
              </a:bodyPr>
              <a:lstStyle/>
              <a:p>
                <a:pPr marL="0" marR="0" lvl="0" indent="0" algn="ctr" defTabSz="914400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31" name="Suorakulmio 80">
                <a:extLst>
                  <a:ext uri="{FF2B5EF4-FFF2-40B4-BE49-F238E27FC236}">
                    <a16:creationId xmlns:a16="http://schemas.microsoft.com/office/drawing/2014/main" id="{5EC63804-69EF-4B5D-B0CC-D84CDEB89039}"/>
                  </a:ext>
                </a:extLst>
              </p:cNvPr>
              <p:cNvSpPr/>
              <p:nvPr/>
            </p:nvSpPr>
            <p:spPr>
              <a:xfrm>
                <a:off x="1069200" y="4431594"/>
                <a:ext cx="1546533" cy="1846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3600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itchFamily="50" charset="-128"/>
                    <a:cs typeface="Arial" panose="020B0604020202020204" pitchFamily="34" charset="0"/>
                  </a:rPr>
                  <a:t>Testing</a:t>
                </a:r>
                <a:r>
                  <a:rPr kumimoji="0" lang="en-US" sz="600" b="1" i="0" u="none" strike="noStrike" kern="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ＭＳ Ｐゴシック" pitchFamily="50" charset="-128"/>
                    <a:cs typeface="Arial" panose="020B0604020202020204" pitchFamily="34" charset="0"/>
                  </a:rPr>
                  <a:t> activities (BRP)</a:t>
                </a:r>
                <a:endParaRPr kumimoji="0" lang="en-US" sz="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" name="Grupp 6">
              <a:extLst>
                <a:ext uri="{FF2B5EF4-FFF2-40B4-BE49-F238E27FC236}">
                  <a16:creationId xmlns:a16="http://schemas.microsoft.com/office/drawing/2014/main" id="{45358065-4596-4A95-A3E2-68C07732555F}"/>
                </a:ext>
              </a:extLst>
            </p:cNvPr>
            <p:cNvGrpSpPr/>
            <p:nvPr/>
          </p:nvGrpSpPr>
          <p:grpSpPr>
            <a:xfrm>
              <a:off x="2719543" y="5221366"/>
              <a:ext cx="1515147" cy="341746"/>
              <a:chOff x="2873313" y="4267108"/>
              <a:chExt cx="1515147" cy="341746"/>
            </a:xfrm>
          </p:grpSpPr>
          <p:sp>
            <p:nvSpPr>
              <p:cNvPr id="33" name="AutoShape 6">
                <a:extLst>
                  <a:ext uri="{FF2B5EF4-FFF2-40B4-BE49-F238E27FC236}">
                    <a16:creationId xmlns:a16="http://schemas.microsoft.com/office/drawing/2014/main" id="{4EAF0C67-2EB8-4677-9C2F-FEF5A79066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3313" y="4316149"/>
                <a:ext cx="293442" cy="86584"/>
              </a:xfrm>
              <a:prstGeom prst="homePlate">
                <a:avLst>
                  <a:gd name="adj" fmla="val 38784"/>
                </a:avLst>
              </a:prstGeom>
              <a:pattFill prst="wdDnDiag">
                <a:fgClr>
                  <a:srgbClr val="5394BE"/>
                </a:fgClr>
                <a:bgClr>
                  <a:srgbClr val="FFFFFF"/>
                </a:bgClr>
              </a:pattFill>
              <a:ln w="635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square" lIns="36000" tIns="36000" rIns="36000" bIns="36000" anchor="ctr">
                <a:noAutofit/>
              </a:bodyPr>
              <a:lstStyle/>
              <a:p>
                <a:pPr algn="ctr"/>
                <a:endParaRPr lang="en-US" sz="600" b="1" kern="0" dirty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34" name="Suorakulmio 80">
                <a:extLst>
                  <a:ext uri="{FF2B5EF4-FFF2-40B4-BE49-F238E27FC236}">
                    <a16:creationId xmlns:a16="http://schemas.microsoft.com/office/drawing/2014/main" id="{82223E15-3FDA-4F11-BCE4-33FCFC0276D3}"/>
                  </a:ext>
                </a:extLst>
              </p:cNvPr>
              <p:cNvSpPr/>
              <p:nvPr/>
            </p:nvSpPr>
            <p:spPr>
              <a:xfrm>
                <a:off x="3188570" y="4267108"/>
                <a:ext cx="1199890" cy="1846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36000">
                <a:spAutoFit/>
              </a:bodyPr>
              <a:lstStyle/>
              <a:p>
                <a:r>
                  <a:rPr lang="en-US" sz="600" b="1" kern="0" dirty="0">
                    <a:solidFill>
                      <a:srgbClr val="000000"/>
                    </a:solidFill>
                    <a:latin typeface="Arial" panose="020B0604020202020204" pitchFamily="34" charset="0"/>
                    <a:ea typeface="ＭＳ Ｐゴシック" pitchFamily="50" charset="-128"/>
                    <a:cs typeface="Arial" panose="020B0604020202020204" pitchFamily="34" charset="0"/>
                  </a:rPr>
                  <a:t>Parallel run</a:t>
                </a:r>
              </a:p>
            </p:txBody>
          </p:sp>
          <p:sp>
            <p:nvSpPr>
              <p:cNvPr id="35" name="AutoShape 6">
                <a:extLst>
                  <a:ext uri="{FF2B5EF4-FFF2-40B4-BE49-F238E27FC236}">
                    <a16:creationId xmlns:a16="http://schemas.microsoft.com/office/drawing/2014/main" id="{502D5745-00F1-4E99-AA5E-B60641791D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3313" y="4473229"/>
                <a:ext cx="293442" cy="86584"/>
              </a:xfrm>
              <a:prstGeom prst="homePlate">
                <a:avLst>
                  <a:gd name="adj" fmla="val 38784"/>
                </a:avLst>
              </a:prstGeom>
              <a:solidFill>
                <a:schemeClr val="accent5"/>
              </a:solidFill>
              <a:ln w="6350" algn="ctr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square" lIns="36000" tIns="36000" rIns="36000" bIns="36000" anchor="ctr">
                <a:noAutofit/>
              </a:bodyPr>
              <a:lstStyle/>
              <a:p>
                <a:pPr algn="ctr"/>
                <a:endParaRPr lang="en-US" sz="600" b="1" kern="0">
                  <a:solidFill>
                    <a:srgbClr val="000000"/>
                  </a:solidFill>
                  <a:latin typeface="Arial" panose="020B0604020202020204" pitchFamily="34" charset="0"/>
                  <a:ea typeface="ＭＳ Ｐゴシック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36" name="Suorakulmio 80">
                <a:extLst>
                  <a:ext uri="{FF2B5EF4-FFF2-40B4-BE49-F238E27FC236}">
                    <a16:creationId xmlns:a16="http://schemas.microsoft.com/office/drawing/2014/main" id="{CED2221C-19FE-4CD6-8408-2E3896FCD4BD}"/>
                  </a:ext>
                </a:extLst>
              </p:cNvPr>
              <p:cNvSpPr/>
              <p:nvPr/>
            </p:nvSpPr>
            <p:spPr>
              <a:xfrm>
                <a:off x="3188571" y="4424188"/>
                <a:ext cx="1184192" cy="1846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36000">
                <a:spAutoFit/>
              </a:bodyPr>
              <a:lstStyle/>
              <a:p>
                <a:r>
                  <a:rPr lang="en-US" sz="600" b="1" kern="0" dirty="0">
                    <a:solidFill>
                      <a:srgbClr val="000000"/>
                    </a:solidFill>
                    <a:latin typeface="Arial" panose="020B0604020202020204" pitchFamily="34" charset="0"/>
                    <a:ea typeface="ＭＳ Ｐゴシック" pitchFamily="50" charset="-128"/>
                    <a:cs typeface="Arial" panose="020B0604020202020204" pitchFamily="34" charset="0"/>
                  </a:rPr>
                  <a:t>Parallel run (mandatory)</a:t>
                </a:r>
              </a:p>
            </p:txBody>
          </p:sp>
        </p:grpSp>
      </p:grpSp>
      <p:sp>
        <p:nvSpPr>
          <p:cNvPr id="43" name="AutoShape 6">
            <a:extLst>
              <a:ext uri="{FF2B5EF4-FFF2-40B4-BE49-F238E27FC236}">
                <a16:creationId xmlns:a16="http://schemas.microsoft.com/office/drawing/2014/main" id="{C867484B-3E31-46E5-B354-7F3EB7D2E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672" y="3600000"/>
            <a:ext cx="497912" cy="244800"/>
          </a:xfrm>
          <a:prstGeom prst="homePlate">
            <a:avLst>
              <a:gd name="adj" fmla="val 38784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0" bIns="36000" anchor="ctr">
            <a:noAutofit/>
          </a:bodyPr>
          <a:lstStyle/>
          <a:p>
            <a:pPr lvl="0" algn="ctr" defTabSz="914400">
              <a:defRPr/>
            </a:pPr>
            <a:r>
              <a:rPr lang="en-US" sz="800" b="1" kern="0" spc="-4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3a. ONLS access</a:t>
            </a:r>
          </a:p>
        </p:txBody>
      </p:sp>
      <p:sp>
        <p:nvSpPr>
          <p:cNvPr id="46" name="AutoShape 6">
            <a:extLst>
              <a:ext uri="{FF2B5EF4-FFF2-40B4-BE49-F238E27FC236}">
                <a16:creationId xmlns:a16="http://schemas.microsoft.com/office/drawing/2014/main" id="{19A29E87-5A5F-4796-AC20-DBCD9C77B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150" y="2880000"/>
            <a:ext cx="658428" cy="244800"/>
          </a:xfrm>
          <a:prstGeom prst="homePlate">
            <a:avLst>
              <a:gd name="adj" fmla="val 38784"/>
            </a:avLst>
          </a:prstGeom>
          <a:solidFill>
            <a:schemeClr val="accent5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>
              <a:defRPr/>
            </a:pPr>
            <a:r>
              <a:rPr lang="fi-FI" sz="800" b="1" kern="0">
                <a:solidFill>
                  <a:schemeClr val="bg1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5a.*</a:t>
            </a:r>
            <a:endParaRPr lang="en-US" sz="800" b="1" kern="0">
              <a:solidFill>
                <a:schemeClr val="bg1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49" name="AutoShape 6">
            <a:extLst>
              <a:ext uri="{FF2B5EF4-FFF2-40B4-BE49-F238E27FC236}">
                <a16:creationId xmlns:a16="http://schemas.microsoft.com/office/drawing/2014/main" id="{087AE37E-3A6F-4AFA-83AA-BC9FF27B90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672" y="2880000"/>
            <a:ext cx="1165430" cy="244800"/>
          </a:xfrm>
          <a:prstGeom prst="homePlate">
            <a:avLst>
              <a:gd name="adj" fmla="val 38784"/>
            </a:avLst>
          </a:prstGeom>
          <a:solidFill>
            <a:srgbClr val="1D6684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1a. &amp; 1b. Connectivity &amp; data flow test</a:t>
            </a:r>
          </a:p>
        </p:txBody>
      </p:sp>
      <p:sp>
        <p:nvSpPr>
          <p:cNvPr id="50" name="AutoShape 6">
            <a:extLst>
              <a:ext uri="{FF2B5EF4-FFF2-40B4-BE49-F238E27FC236}">
                <a16:creationId xmlns:a16="http://schemas.microsoft.com/office/drawing/2014/main" id="{DA4CED5B-D939-454D-A017-08985F72F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9136" y="2880000"/>
            <a:ext cx="378945" cy="244800"/>
          </a:xfrm>
          <a:prstGeom prst="homePlate">
            <a:avLst>
              <a:gd name="adj" fmla="val 38784"/>
            </a:avLst>
          </a:prstGeom>
          <a:solidFill>
            <a:srgbClr val="1D6684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1c. E2E</a:t>
            </a:r>
          </a:p>
        </p:txBody>
      </p:sp>
      <p:sp>
        <p:nvSpPr>
          <p:cNvPr id="52" name="AutoShape 6">
            <a:extLst>
              <a:ext uri="{FF2B5EF4-FFF2-40B4-BE49-F238E27FC236}">
                <a16:creationId xmlns:a16="http://schemas.microsoft.com/office/drawing/2014/main" id="{69CDECA0-AF65-44AC-91F8-D28581946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6132" y="3240000"/>
            <a:ext cx="335756" cy="244800"/>
          </a:xfrm>
          <a:prstGeom prst="homePlate">
            <a:avLst>
              <a:gd name="adj" fmla="val 38784"/>
            </a:avLst>
          </a:prstGeom>
          <a:solidFill>
            <a:srgbClr val="1D6684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2a.</a:t>
            </a:r>
          </a:p>
        </p:txBody>
      </p:sp>
      <p:sp>
        <p:nvSpPr>
          <p:cNvPr id="55" name="AutoShape 6">
            <a:extLst>
              <a:ext uri="{FF2B5EF4-FFF2-40B4-BE49-F238E27FC236}">
                <a16:creationId xmlns:a16="http://schemas.microsoft.com/office/drawing/2014/main" id="{443AA7B1-744E-48FC-8CC7-7AA957ED0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968" y="3240000"/>
            <a:ext cx="652224" cy="244800"/>
          </a:xfrm>
          <a:prstGeom prst="homePlate">
            <a:avLst>
              <a:gd name="adj" fmla="val 38784"/>
            </a:avLst>
          </a:prstGeom>
          <a:solidFill>
            <a:srgbClr val="1D6684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2c. E2E test</a:t>
            </a:r>
          </a:p>
        </p:txBody>
      </p:sp>
      <p:sp>
        <p:nvSpPr>
          <p:cNvPr id="51" name="AutoShape 6">
            <a:extLst>
              <a:ext uri="{FF2B5EF4-FFF2-40B4-BE49-F238E27FC236}">
                <a16:creationId xmlns:a16="http://schemas.microsoft.com/office/drawing/2014/main" id="{99C49472-C54C-4C39-95FA-A40DE5198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5593" y="3240000"/>
            <a:ext cx="692197" cy="244800"/>
          </a:xfrm>
          <a:prstGeom prst="homePlate">
            <a:avLst>
              <a:gd name="adj" fmla="val 38784"/>
            </a:avLst>
          </a:prstGeom>
          <a:solidFill>
            <a:srgbClr val="1D6684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algn="ctr" defTabSz="914400"/>
            <a:r>
              <a:rPr lang="en-US" sz="8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2b. Data flow test</a:t>
            </a:r>
          </a:p>
        </p:txBody>
      </p:sp>
      <p:sp>
        <p:nvSpPr>
          <p:cNvPr id="59" name="AutoShape 6">
            <a:extLst>
              <a:ext uri="{FF2B5EF4-FFF2-40B4-BE49-F238E27FC236}">
                <a16:creationId xmlns:a16="http://schemas.microsoft.com/office/drawing/2014/main" id="{7973116A-098E-4E0D-A20A-EFF2A3F13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968" y="3600000"/>
            <a:ext cx="652223" cy="244800"/>
          </a:xfrm>
          <a:prstGeom prst="homePlate">
            <a:avLst>
              <a:gd name="adj" fmla="val 38784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lvl="0" algn="ctr" defTabSz="914400">
              <a:defRPr/>
            </a:pPr>
            <a:r>
              <a:rPr lang="en-US" sz="800" b="1" kern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3d. BRP E2E test</a:t>
            </a:r>
          </a:p>
        </p:txBody>
      </p:sp>
      <p:sp>
        <p:nvSpPr>
          <p:cNvPr id="79" name="AutoShape 6">
            <a:extLst>
              <a:ext uri="{FF2B5EF4-FFF2-40B4-BE49-F238E27FC236}">
                <a16:creationId xmlns:a16="http://schemas.microsoft.com/office/drawing/2014/main" id="{4FDDEFE5-E49C-4BDD-B96D-0D3665203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4669" y="3600000"/>
            <a:ext cx="1165430" cy="244800"/>
          </a:xfrm>
          <a:prstGeom prst="homePlate">
            <a:avLst>
              <a:gd name="adj" fmla="val 38784"/>
            </a:avLst>
          </a:prstGeom>
          <a:solidFill>
            <a:srgbClr val="7030A0">
              <a:alpha val="15000"/>
            </a:srgbClr>
          </a:solidFill>
          <a:ln w="9525" algn="ctr">
            <a:solidFill>
              <a:srgbClr val="7030A0">
                <a:alpha val="15000"/>
              </a:srgbClr>
            </a:solidFill>
            <a:miter lim="800000"/>
            <a:headEnd type="none" w="sm" len="sm"/>
            <a:tailEnd type="none" w="sm" len="sm"/>
          </a:ln>
        </p:spPr>
        <p:txBody>
          <a:bodyPr wrap="square" lIns="18000" tIns="36000" rIns="0" bIns="36000" anchor="ctr">
            <a:noAutofit/>
          </a:bodyPr>
          <a:lstStyle/>
          <a:p>
            <a:pPr lvl="0" algn="ctr" defTabSz="914400">
              <a:defRPr/>
            </a:pPr>
            <a:endParaRPr lang="en-US" sz="800" b="1" kern="0" spc="-70" dirty="0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69" name="AutoShape 6">
            <a:extLst>
              <a:ext uri="{FF2B5EF4-FFF2-40B4-BE49-F238E27FC236}">
                <a16:creationId xmlns:a16="http://schemas.microsoft.com/office/drawing/2014/main" id="{EC758D5F-8524-48A0-83AD-9990A69C0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6388" y="3600000"/>
            <a:ext cx="582714" cy="244800"/>
          </a:xfrm>
          <a:prstGeom prst="rect">
            <a:avLst/>
          </a:prstGeom>
          <a:solidFill>
            <a:srgbClr val="7030A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18000" tIns="36000" rIns="0" bIns="36000" anchor="ctr">
            <a:noAutofit/>
          </a:bodyPr>
          <a:lstStyle/>
          <a:p>
            <a:pPr lvl="0" algn="ctr" defTabSz="914400">
              <a:defRPr/>
            </a:pPr>
            <a:r>
              <a:rPr lang="en-US" sz="8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3b. </a:t>
            </a:r>
            <a:r>
              <a:rPr lang="en-US" sz="800" b="1" kern="0" spc="-4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Connectivity</a:t>
            </a:r>
          </a:p>
        </p:txBody>
      </p:sp>
      <p:sp>
        <p:nvSpPr>
          <p:cNvPr id="70" name="AutoShape 6">
            <a:extLst>
              <a:ext uri="{FF2B5EF4-FFF2-40B4-BE49-F238E27FC236}">
                <a16:creationId xmlns:a16="http://schemas.microsoft.com/office/drawing/2014/main" id="{6E4083CF-128E-490D-9048-34F7E7958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9816" y="3600000"/>
            <a:ext cx="1270686" cy="244800"/>
          </a:xfrm>
          <a:prstGeom prst="homePlate">
            <a:avLst>
              <a:gd name="adj" fmla="val 38784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lvl="0" algn="ctr" defTabSz="914400">
              <a:defRPr/>
            </a:pPr>
            <a:r>
              <a:rPr lang="en-US" sz="8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3c. Data flow test</a:t>
            </a:r>
          </a:p>
        </p:txBody>
      </p:sp>
      <p:sp>
        <p:nvSpPr>
          <p:cNvPr id="74" name="AutoShape 6">
            <a:extLst>
              <a:ext uri="{FF2B5EF4-FFF2-40B4-BE49-F238E27FC236}">
                <a16:creationId xmlns:a16="http://schemas.microsoft.com/office/drawing/2014/main" id="{966A9325-03DD-48BA-AE25-DBF73BE84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3992" y="4837353"/>
            <a:ext cx="270000" cy="244800"/>
          </a:xfrm>
          <a:prstGeom prst="homePlate">
            <a:avLst>
              <a:gd name="adj" fmla="val 38784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lvl="0" algn="ctr" defTabSz="914400">
              <a:defRPr/>
            </a:pPr>
            <a:r>
              <a:rPr lang="en-US" sz="800" b="1" kern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3e.</a:t>
            </a:r>
          </a:p>
        </p:txBody>
      </p:sp>
      <p:sp>
        <p:nvSpPr>
          <p:cNvPr id="75" name="AutoShape 6">
            <a:extLst>
              <a:ext uri="{FF2B5EF4-FFF2-40B4-BE49-F238E27FC236}">
                <a16:creationId xmlns:a16="http://schemas.microsoft.com/office/drawing/2014/main" id="{F1C97B90-96FD-4A56-B7BE-BD7C95822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3792" y="4837353"/>
            <a:ext cx="309274" cy="244800"/>
          </a:xfrm>
          <a:prstGeom prst="homePlate">
            <a:avLst>
              <a:gd name="adj" fmla="val 38784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/>
          <a:p>
            <a:pPr lvl="0" algn="ctr" defTabSz="914400">
              <a:defRPr/>
            </a:pPr>
            <a:r>
              <a:rPr lang="en-US" sz="800" b="1" kern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3e.*</a:t>
            </a:r>
          </a:p>
        </p:txBody>
      </p:sp>
      <p:cxnSp>
        <p:nvCxnSpPr>
          <p:cNvPr id="76" name="Straight Connector 9">
            <a:extLst>
              <a:ext uri="{FF2B5EF4-FFF2-40B4-BE49-F238E27FC236}">
                <a16:creationId xmlns:a16="http://schemas.microsoft.com/office/drawing/2014/main" id="{BF77660C-3C5E-4B58-A671-017F100B8B00}"/>
              </a:ext>
            </a:extLst>
          </p:cNvPr>
          <p:cNvCxnSpPr>
            <a:cxnSpLocks/>
          </p:cNvCxnSpPr>
          <p:nvPr/>
        </p:nvCxnSpPr>
        <p:spPr>
          <a:xfrm>
            <a:off x="4050389" y="4957871"/>
            <a:ext cx="168603" cy="0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77" name="AutoShape 6">
            <a:extLst>
              <a:ext uri="{FF2B5EF4-FFF2-40B4-BE49-F238E27FC236}">
                <a16:creationId xmlns:a16="http://schemas.microsoft.com/office/drawing/2014/main" id="{53EB87CA-7538-41EB-B6ED-7B44B9D9B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5681" y="4816843"/>
            <a:ext cx="1023456" cy="275129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</p:spPr>
        <p:txBody>
          <a:bodyPr wrap="square" lIns="36000" tIns="36000" rIns="36000" bIns="3600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sz="800" b="1" dirty="0">
                <a:ea typeface="ＭＳ Ｐゴシック" pitchFamily="50" charset="-128"/>
              </a:rPr>
              <a:t>3. ONLS access</a:t>
            </a:r>
            <a:br>
              <a:rPr lang="en-US" sz="800" b="1" dirty="0">
                <a:ea typeface="ＭＳ Ｐゴシック" pitchFamily="50" charset="-128"/>
              </a:rPr>
            </a:br>
            <a:r>
              <a:rPr lang="en-US" sz="800" b="1" dirty="0">
                <a:ea typeface="ＭＳ Ｐゴシック" pitchFamily="50" charset="-128"/>
              </a:rPr>
              <a:t>   &amp; connectivity</a:t>
            </a:r>
          </a:p>
        </p:txBody>
      </p:sp>
      <p:sp>
        <p:nvSpPr>
          <p:cNvPr id="78" name="AutoShape 6">
            <a:extLst>
              <a:ext uri="{FF2B5EF4-FFF2-40B4-BE49-F238E27FC236}">
                <a16:creationId xmlns:a16="http://schemas.microsoft.com/office/drawing/2014/main" id="{30139C1F-CD4B-4238-B267-078CB2FC96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349" y="3600000"/>
            <a:ext cx="450000" cy="244800"/>
          </a:xfrm>
          <a:prstGeom prst="homePlate">
            <a:avLst>
              <a:gd name="adj" fmla="val 38784"/>
            </a:avLst>
          </a:prstGeom>
          <a:solidFill>
            <a:srgbClr val="7030A0"/>
          </a:solidFill>
          <a:ln w="9525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18000" tIns="36000" rIns="0" bIns="36000" anchor="ctr">
            <a:noAutofit/>
          </a:bodyPr>
          <a:lstStyle/>
          <a:p>
            <a:pPr lvl="0" algn="ctr" defTabSz="914400">
              <a:defRPr/>
            </a:pPr>
            <a:endParaRPr lang="en-US" sz="800" b="1" kern="0" spc="-70" dirty="0">
              <a:solidFill>
                <a:srgbClr val="FFFFFF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327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7">
            <a:extLst>
              <a:ext uri="{FF2B5EF4-FFF2-40B4-BE49-F238E27FC236}">
                <a16:creationId xmlns:a16="http://schemas.microsoft.com/office/drawing/2014/main" id="{80303BBB-2EDB-A441-9F42-ECDD701301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500" y="7009"/>
            <a:ext cx="5016500" cy="6843982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261FF4A-DC36-0B43-980E-E6CFBD33F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Involved Parties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F16EA68-560F-0244-BCF5-5BA76517C3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eSett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Testing is carried out in eSett’s test environment</a:t>
            </a:r>
          </a:p>
          <a:p>
            <a:r>
              <a:rPr lang="en-GB" dirty="0"/>
              <a:t>Energinet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Implementation of new functionalities and testing towards eSett</a:t>
            </a:r>
          </a:p>
          <a:p>
            <a:pPr marL="685800" lvl="1" indent="-285750"/>
            <a:r>
              <a:rPr lang="en-GB" dirty="0"/>
              <a:t>Testing starts already in May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Focus in the beginning is in the capacity reserves</a:t>
            </a:r>
          </a:p>
          <a:p>
            <a:r>
              <a:rPr lang="en-GB" dirty="0"/>
              <a:t>Energinet DataHub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Implementation of new functionalities and testing towards eSett</a:t>
            </a:r>
          </a:p>
          <a:p>
            <a:pPr marL="685800" lvl="1" indent="-285750"/>
            <a:r>
              <a:rPr lang="en-GB" dirty="0"/>
              <a:t>Testing starts in August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Represents all Danish DSOs</a:t>
            </a:r>
          </a:p>
          <a:p>
            <a:r>
              <a:rPr lang="en-GB" dirty="0"/>
              <a:t>BRPs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Online Service and data flow testing</a:t>
            </a:r>
          </a:p>
          <a:p>
            <a:pPr marL="685800" lvl="1" indent="-285750"/>
            <a:r>
              <a:rPr lang="en-GB" dirty="0"/>
              <a:t>Testing can start already in May</a:t>
            </a:r>
          </a:p>
          <a:p>
            <a:pPr marL="685800" lvl="1" indent="-285750"/>
            <a:r>
              <a:rPr lang="en-GB" dirty="0"/>
              <a:t>Focus on BRPs that are not active in Finland, Norway or Sweden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16EA9B-77AD-2043-AE57-DD2815D7D9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79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Description of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4284810"/>
          </a:xfrm>
        </p:spPr>
        <p:txBody>
          <a:bodyPr>
            <a:normAutofit fontScale="92500" lnSpcReduction="10000"/>
          </a:bodyPr>
          <a:lstStyle/>
          <a:p>
            <a:r>
              <a:rPr lang="en-GB" sz="1200" dirty="0"/>
              <a:t>Online Service access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Allows parties to access and view Online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Parties may start testing Online Service functionalities</a:t>
            </a:r>
          </a:p>
          <a:p>
            <a:r>
              <a:rPr lang="en-GB" sz="1200" dirty="0"/>
              <a:t>Connectivity test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eSett needs to establish a machine-to-machine connectivity with all involved parties</a:t>
            </a:r>
          </a:p>
          <a:p>
            <a:pPr marL="685800" lvl="1" indent="-285750"/>
            <a:r>
              <a:rPr lang="en-GB" sz="1100" dirty="0"/>
              <a:t>Established with Energinet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May take a lot of time due to firewalls and number of parties</a:t>
            </a:r>
          </a:p>
          <a:p>
            <a:r>
              <a:rPr lang="en-GB" sz="1200" dirty="0"/>
              <a:t>Data flow test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Readiness to send and receive positively acknowledged messages to/from eSett</a:t>
            </a:r>
          </a:p>
          <a:p>
            <a:r>
              <a:rPr lang="en-GB" sz="1200" dirty="0"/>
              <a:t>End-to-End test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Verification of data flows and processes from business perspective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Data makes sense and is correct</a:t>
            </a:r>
          </a:p>
          <a:p>
            <a:r>
              <a:rPr lang="en-GB" sz="1200" dirty="0"/>
              <a:t>Parallel run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Reporting of production values to eSett’s test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Verification of results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7B51E8-F3A6-D242-802C-48B5C6AB5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69" y="2168525"/>
            <a:ext cx="3838185" cy="383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21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A4B74-2165-2F43-8C42-C34A87C50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2804044"/>
            <a:ext cx="5906255" cy="1249912"/>
          </a:xfrm>
        </p:spPr>
        <p:txBody>
          <a:bodyPr/>
          <a:lstStyle/>
          <a:p>
            <a:pPr marL="571500" indent="-571500">
              <a:buFont typeface="+mj-lt"/>
              <a:buAutoNum type="romanUcPeriod" startAt="3"/>
            </a:pPr>
            <a:r>
              <a:rPr lang="en-GB"/>
              <a:t>Structure </a:t>
            </a:r>
            <a:r>
              <a:rPr lang="en-GB" dirty="0"/>
              <a:t>Establishment and Management</a:t>
            </a:r>
          </a:p>
        </p:txBody>
      </p:sp>
    </p:spTree>
    <p:extLst>
      <p:ext uri="{BB962C8B-B14F-4D97-AF65-F5344CB8AC3E}">
        <p14:creationId xmlns:p14="http://schemas.microsoft.com/office/powerpoint/2010/main" val="893410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ESETT VÄRIT FINAL">
      <a:dk1>
        <a:srgbClr val="201F1F"/>
      </a:dk1>
      <a:lt1>
        <a:srgbClr val="FFFFFF"/>
      </a:lt1>
      <a:dk2>
        <a:srgbClr val="516BB3"/>
      </a:dk2>
      <a:lt2>
        <a:srgbClr val="E7E6E6"/>
      </a:lt2>
      <a:accent1>
        <a:srgbClr val="7058A6"/>
      </a:accent1>
      <a:accent2>
        <a:srgbClr val="63AEDA"/>
      </a:accent2>
      <a:accent3>
        <a:srgbClr val="08539B"/>
      </a:accent3>
      <a:accent4>
        <a:srgbClr val="99C137"/>
      </a:accent4>
      <a:accent5>
        <a:srgbClr val="2099D1"/>
      </a:accent5>
      <a:accent6>
        <a:srgbClr val="ED6987"/>
      </a:accent6>
      <a:hlink>
        <a:srgbClr val="954F71"/>
      </a:hlink>
      <a:folHlink>
        <a:srgbClr val="7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ETT_PPT-pohja_FINAL" id="{ECE071FF-01FB-114C-9A0C-BE4CEFE0F329}" vid="{7530B17D-D18D-1B44-87BB-87EC00DB46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B14529C6D3B543B279F82DADC66DA7" ma:contentTypeVersion="12" ma:contentTypeDescription="Create a new document." ma:contentTypeScope="" ma:versionID="b97d7dbdc23444e637778a68b8f2a0d7">
  <xsd:schema xmlns:xsd="http://www.w3.org/2001/XMLSchema" xmlns:xs="http://www.w3.org/2001/XMLSchema" xmlns:p="http://schemas.microsoft.com/office/2006/metadata/properties" xmlns:ns3="85e25cce-6432-4df2-a9e3-d4de05515ef2" xmlns:ns4="4679626c-46a2-45d4-8aba-92121728ec64" targetNamespace="http://schemas.microsoft.com/office/2006/metadata/properties" ma:root="true" ma:fieldsID="d16460cb61fe84854b6727c1abd918ce" ns3:_="" ns4:_="">
    <xsd:import namespace="85e25cce-6432-4df2-a9e3-d4de05515ef2"/>
    <xsd:import namespace="4679626c-46a2-45d4-8aba-92121728ec6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e25cce-6432-4df2-a9e3-d4de05515e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79626c-46a2-45d4-8aba-92121728ec6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91CFF8-5510-4D97-B317-D70D5AAA4D1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30A1901-56F7-4285-911E-4D8B79D1554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562424-51FD-4066-A7AD-B23C6D3D06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e25cce-6432-4df2-a9e3-d4de05515ef2"/>
    <ds:schemaRef ds:uri="4679626c-46a2-45d4-8aba-92121728ec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eSett_PPT_template_2019</Template>
  <TotalTime>9891</TotalTime>
  <Words>1729</Words>
  <Application>Microsoft Office PowerPoint</Application>
  <PresentationFormat>Laajakuva</PresentationFormat>
  <Paragraphs>304</Paragraphs>
  <Slides>30</Slides>
  <Notes>4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Office-teema</vt:lpstr>
      <vt:lpstr>We welcome Danish market into NBS settlement!</vt:lpstr>
      <vt:lpstr>Agenda</vt:lpstr>
      <vt:lpstr>Overall Time Plan</vt:lpstr>
      <vt:lpstr>Go-Live in Two Phases</vt:lpstr>
      <vt:lpstr>Testing Activities</vt:lpstr>
      <vt:lpstr>Testing Activities</vt:lpstr>
      <vt:lpstr>Involved Parties</vt:lpstr>
      <vt:lpstr>Description of Activities</vt:lpstr>
      <vt:lpstr>Structure Establishment and Management</vt:lpstr>
      <vt:lpstr>Structure Establishment and Management</vt:lpstr>
      <vt:lpstr>Initial Verification</vt:lpstr>
      <vt:lpstr>Continuous Updates</vt:lpstr>
      <vt:lpstr>Structures from Test to Production</vt:lpstr>
      <vt:lpstr>Freeze Periods</vt:lpstr>
      <vt:lpstr>After Go-Live</vt:lpstr>
      <vt:lpstr>Agreements</vt:lpstr>
      <vt:lpstr>Agreements</vt:lpstr>
      <vt:lpstr>Agreements with Danish BRPs</vt:lpstr>
      <vt:lpstr>Timeline for the Agreements</vt:lpstr>
      <vt:lpstr>Communication and Documentation</vt:lpstr>
      <vt:lpstr>Communication</vt:lpstr>
      <vt:lpstr>Webinars to BRPs</vt:lpstr>
      <vt:lpstr>Other Communication</vt:lpstr>
      <vt:lpstr>Documentation</vt:lpstr>
      <vt:lpstr>New Features</vt:lpstr>
      <vt:lpstr>New Features</vt:lpstr>
      <vt:lpstr>Capacity Reserves</vt:lpstr>
      <vt:lpstr>Merged Production</vt:lpstr>
      <vt:lpstr>Merged Production</vt:lpstr>
      <vt:lpstr>PowerPoint-esitys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welcome Danish market into NBS settlement!</dc:title>
  <dc:creator>Tuomas Pulkkinen</dc:creator>
  <cp:lastModifiedBy>Tuomas Pulkkinen</cp:lastModifiedBy>
  <cp:revision>10</cp:revision>
  <dcterms:created xsi:type="dcterms:W3CDTF">2020-04-17T13:08:22Z</dcterms:created>
  <dcterms:modified xsi:type="dcterms:W3CDTF">2020-04-27T09:27:34Z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0x010100B3B14529C6D3B543B279F82DADC66DA7</vt:lpwstr>
  </property>
</Properties>
</file>