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86" r:id="rId5"/>
    <p:sldId id="302" r:id="rId6"/>
    <p:sldId id="316" r:id="rId7"/>
    <p:sldId id="303" r:id="rId8"/>
    <p:sldId id="312" r:id="rId9"/>
    <p:sldId id="344" r:id="rId10"/>
    <p:sldId id="345" r:id="rId11"/>
    <p:sldId id="313" r:id="rId12"/>
    <p:sldId id="336" r:id="rId13"/>
    <p:sldId id="334" r:id="rId14"/>
    <p:sldId id="315" r:id="rId15"/>
    <p:sldId id="340" r:id="rId16"/>
    <p:sldId id="341" r:id="rId17"/>
    <p:sldId id="337" r:id="rId18"/>
    <p:sldId id="338" r:id="rId19"/>
    <p:sldId id="339" r:id="rId20"/>
    <p:sldId id="304" r:id="rId21"/>
    <p:sldId id="346" r:id="rId22"/>
    <p:sldId id="347" r:id="rId23"/>
    <p:sldId id="330" r:id="rId24"/>
    <p:sldId id="310" r:id="rId25"/>
    <p:sldId id="317" r:id="rId26"/>
    <p:sldId id="321" r:id="rId27"/>
    <p:sldId id="343" r:id="rId28"/>
    <p:sldId id="325" r:id="rId29"/>
    <p:sldId id="308" r:id="rId30"/>
    <p:sldId id="311" r:id="rId31"/>
    <p:sldId id="318" r:id="rId32"/>
    <p:sldId id="329" r:id="rId33"/>
    <p:sldId id="326" r:id="rId34"/>
    <p:sldId id="327" r:id="rId35"/>
    <p:sldId id="342" r:id="rId36"/>
    <p:sldId id="295" r:id="rId37"/>
  </p:sldIdLst>
  <p:sldSz cx="12192000" cy="6858000"/>
  <p:notesSz cx="6858000" cy="9144000"/>
  <p:custDataLst>
    <p:tags r:id="rId39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Kanerva" initials="MK" lastIdx="9" clrIdx="0">
    <p:extLst>
      <p:ext uri="{19B8F6BF-5375-455C-9EA6-DF929625EA0E}">
        <p15:presenceInfo xmlns:p15="http://schemas.microsoft.com/office/powerpoint/2012/main" userId="S::marjo.kanerva@cocomms.com::9c3b6cbd-04ef-49e4-a5e6-f36e8350620a" providerId="AD"/>
      </p:ext>
    </p:extLst>
  </p:cmAuthor>
  <p:cmAuthor id="2" name="Kaisa Rajala" initials="KR" lastIdx="15" clrIdx="1">
    <p:extLst>
      <p:ext uri="{19B8F6BF-5375-455C-9EA6-DF929625EA0E}">
        <p15:presenceInfo xmlns:p15="http://schemas.microsoft.com/office/powerpoint/2012/main" userId="S::kaisa.rajala@cocomms.com::9b5d17fd-e020-43bc-a8b2-e707ac1cc0b5" providerId="AD"/>
      </p:ext>
    </p:extLst>
  </p:cmAuthor>
  <p:cmAuthor id="3" name="Minnakaisa Ahonen" initials="MA" lastIdx="7" clrIdx="2">
    <p:extLst>
      <p:ext uri="{19B8F6BF-5375-455C-9EA6-DF929625EA0E}">
        <p15:presenceInfo xmlns:p15="http://schemas.microsoft.com/office/powerpoint/2012/main" userId="S::minnakaisa.ahonen@esett.com::1f81c2d2-c1d1-47e5-b972-ed17562685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AF1"/>
    <a:srgbClr val="D5D1E1"/>
    <a:srgbClr val="6B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F8AA4-8261-4B66-89D0-9FF31DEB086B}" v="7" dt="2021-05-14T09:19:5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807"/>
  </p:normalViewPr>
  <p:slideViewPr>
    <p:cSldViewPr snapToGrid="0">
      <p:cViewPr varScale="1">
        <p:scale>
          <a:sx n="152" d="100"/>
          <a:sy n="152" d="100"/>
        </p:scale>
        <p:origin x="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Saarijärvi" userId="889abdff-32d3-4e2f-8b6c-4fb2bca561c6" providerId="ADAL" clId="{A12F8AA4-8261-4B66-89D0-9FF31DEB086B}"/>
    <pc:docChg chg="undo custSel addSld delSld modSld">
      <pc:chgData name="Kim Saarijärvi" userId="889abdff-32d3-4e2f-8b6c-4fb2bca561c6" providerId="ADAL" clId="{A12F8AA4-8261-4B66-89D0-9FF31DEB086B}" dt="2021-05-14T09:20:43.614" v="299" actId="20577"/>
      <pc:docMkLst>
        <pc:docMk/>
      </pc:docMkLst>
      <pc:sldChg chg="modSp mod">
        <pc:chgData name="Kim Saarijärvi" userId="889abdff-32d3-4e2f-8b6c-4fb2bca561c6" providerId="ADAL" clId="{A12F8AA4-8261-4B66-89D0-9FF31DEB086B}" dt="2021-05-14T09:20:43.614" v="299" actId="20577"/>
        <pc:sldMkLst>
          <pc:docMk/>
          <pc:sldMk cId="368899231" sldId="286"/>
        </pc:sldMkLst>
        <pc:spChg chg="mod">
          <ac:chgData name="Kim Saarijärvi" userId="889abdff-32d3-4e2f-8b6c-4fb2bca561c6" providerId="ADAL" clId="{A12F8AA4-8261-4B66-89D0-9FF31DEB086B}" dt="2021-05-14T09:20:43.614" v="299" actId="20577"/>
          <ac:spMkLst>
            <pc:docMk/>
            <pc:sldMk cId="368899231" sldId="286"/>
            <ac:spMk id="4" creationId="{3645DFF2-AD41-4EEB-B863-88EBE7FB16FA}"/>
          </ac:spMkLst>
        </pc:spChg>
      </pc:sldChg>
      <pc:sldChg chg="modSp mod">
        <pc:chgData name="Kim Saarijärvi" userId="889abdff-32d3-4e2f-8b6c-4fb2bca561c6" providerId="ADAL" clId="{A12F8AA4-8261-4B66-89D0-9FF31DEB086B}" dt="2021-05-14T09:19:12.747" v="287" actId="1076"/>
        <pc:sldMkLst>
          <pc:docMk/>
          <pc:sldMk cId="1012589623" sldId="310"/>
        </pc:sldMkLst>
        <pc:spChg chg="mod">
          <ac:chgData name="Kim Saarijärvi" userId="889abdff-32d3-4e2f-8b6c-4fb2bca561c6" providerId="ADAL" clId="{A12F8AA4-8261-4B66-89D0-9FF31DEB086B}" dt="2021-05-14T09:08:16.601" v="177" actId="14100"/>
          <ac:spMkLst>
            <pc:docMk/>
            <pc:sldMk cId="1012589623" sldId="310"/>
            <ac:spMk id="21" creationId="{D1E906EB-B052-4FC4-9C55-193EF3F35224}"/>
          </ac:spMkLst>
        </pc:spChg>
        <pc:spChg chg="mod">
          <ac:chgData name="Kim Saarijärvi" userId="889abdff-32d3-4e2f-8b6c-4fb2bca561c6" providerId="ADAL" clId="{A12F8AA4-8261-4B66-89D0-9FF31DEB086B}" dt="2021-05-14T09:19:12.747" v="287" actId="1076"/>
          <ac:spMkLst>
            <pc:docMk/>
            <pc:sldMk cId="1012589623" sldId="310"/>
            <ac:spMk id="40" creationId="{822C5300-3AE6-4DE0-B500-83479322D772}"/>
          </ac:spMkLst>
        </pc:spChg>
      </pc:sldChg>
      <pc:sldChg chg="modSp mod">
        <pc:chgData name="Kim Saarijärvi" userId="889abdff-32d3-4e2f-8b6c-4fb2bca561c6" providerId="ADAL" clId="{A12F8AA4-8261-4B66-89D0-9FF31DEB086B}" dt="2021-05-14T09:06:07.373" v="63" actId="20577"/>
        <pc:sldMkLst>
          <pc:docMk/>
          <pc:sldMk cId="1054949932" sldId="327"/>
        </pc:sldMkLst>
        <pc:spChg chg="mod">
          <ac:chgData name="Kim Saarijärvi" userId="889abdff-32d3-4e2f-8b6c-4fb2bca561c6" providerId="ADAL" clId="{A12F8AA4-8261-4B66-89D0-9FF31DEB086B}" dt="2021-05-14T09:06:07.373" v="63" actId="20577"/>
          <ac:spMkLst>
            <pc:docMk/>
            <pc:sldMk cId="1054949932" sldId="327"/>
            <ac:spMk id="3" creationId="{5A2DA7C9-0153-F642-92BD-0C5C7B4820EE}"/>
          </ac:spMkLst>
        </pc:spChg>
      </pc:sldChg>
      <pc:sldChg chg="modSp add mod">
        <pc:chgData name="Kim Saarijärvi" userId="889abdff-32d3-4e2f-8b6c-4fb2bca561c6" providerId="ADAL" clId="{A12F8AA4-8261-4B66-89D0-9FF31DEB086B}" dt="2021-05-14T09:18:43.845" v="286" actId="20577"/>
        <pc:sldMkLst>
          <pc:docMk/>
          <pc:sldMk cId="1071458371" sldId="330"/>
        </pc:sldMkLst>
        <pc:spChg chg="mod">
          <ac:chgData name="Kim Saarijärvi" userId="889abdff-32d3-4e2f-8b6c-4fb2bca561c6" providerId="ADAL" clId="{A12F8AA4-8261-4B66-89D0-9FF31DEB086B}" dt="2021-05-14T09:18:43.845" v="286" actId="20577"/>
          <ac:spMkLst>
            <pc:docMk/>
            <pc:sldMk cId="1071458371" sldId="330"/>
            <ac:spMk id="6" creationId="{9AF9FE6C-7378-7840-B63C-124B7B387B0B}"/>
          </ac:spMkLst>
        </pc:spChg>
      </pc:sldChg>
      <pc:sldChg chg="del">
        <pc:chgData name="Kim Saarijärvi" userId="889abdff-32d3-4e2f-8b6c-4fb2bca561c6" providerId="ADAL" clId="{A12F8AA4-8261-4B66-89D0-9FF31DEB086B}" dt="2021-05-14T09:14:33.522" v="224" actId="47"/>
        <pc:sldMkLst>
          <pc:docMk/>
          <pc:sldMk cId="2379287642" sldId="333"/>
        </pc:sldMkLst>
      </pc:sldChg>
      <pc:sldChg chg="modSp mod">
        <pc:chgData name="Kim Saarijärvi" userId="889abdff-32d3-4e2f-8b6c-4fb2bca561c6" providerId="ADAL" clId="{A12F8AA4-8261-4B66-89D0-9FF31DEB086B}" dt="2021-05-14T09:19:59.802" v="297" actId="20577"/>
        <pc:sldMkLst>
          <pc:docMk/>
          <pc:sldMk cId="1951414138" sldId="342"/>
        </pc:sldMkLst>
        <pc:graphicFrameChg chg="mod modGraphic">
          <ac:chgData name="Kim Saarijärvi" userId="889abdff-32d3-4e2f-8b6c-4fb2bca561c6" providerId="ADAL" clId="{A12F8AA4-8261-4B66-89D0-9FF31DEB086B}" dt="2021-05-14T09:19:59.802" v="297" actId="20577"/>
          <ac:graphicFrameMkLst>
            <pc:docMk/>
            <pc:sldMk cId="1951414138" sldId="342"/>
            <ac:graphicFrameMk id="4" creationId="{ED3486FE-7C67-4597-97B4-0A3C0D56EA83}"/>
          </ac:graphicFrameMkLst>
        </pc:graphicFrameChg>
      </pc:sldChg>
      <pc:sldChg chg="modSp add mod">
        <pc:chgData name="Kim Saarijärvi" userId="889abdff-32d3-4e2f-8b6c-4fb2bca561c6" providerId="ADAL" clId="{A12F8AA4-8261-4B66-89D0-9FF31DEB086B}" dt="2021-05-14T09:13:50.013" v="223" actId="20577"/>
        <pc:sldMkLst>
          <pc:docMk/>
          <pc:sldMk cId="2297805240" sldId="346"/>
        </pc:sldMkLst>
        <pc:spChg chg="mod">
          <ac:chgData name="Kim Saarijärvi" userId="889abdff-32d3-4e2f-8b6c-4fb2bca561c6" providerId="ADAL" clId="{A12F8AA4-8261-4B66-89D0-9FF31DEB086B}" dt="2021-05-14T09:13:50.013" v="223" actId="20577"/>
          <ac:spMkLst>
            <pc:docMk/>
            <pc:sldMk cId="2297805240" sldId="346"/>
            <ac:spMk id="12" creationId="{E0A67D3D-9312-457C-ACAF-B7EE2B4A1976}"/>
          </ac:spMkLst>
        </pc:spChg>
      </pc:sldChg>
      <pc:sldChg chg="modSp add mod">
        <pc:chgData name="Kim Saarijärvi" userId="889abdff-32d3-4e2f-8b6c-4fb2bca561c6" providerId="ADAL" clId="{A12F8AA4-8261-4B66-89D0-9FF31DEB086B}" dt="2021-05-14T09:10:32.261" v="184" actId="20577"/>
        <pc:sldMkLst>
          <pc:docMk/>
          <pc:sldMk cId="330395332" sldId="347"/>
        </pc:sldMkLst>
        <pc:graphicFrameChg chg="modGraphic">
          <ac:chgData name="Kim Saarijärvi" userId="889abdff-32d3-4e2f-8b6c-4fb2bca561c6" providerId="ADAL" clId="{A12F8AA4-8261-4B66-89D0-9FF31DEB086B}" dt="2021-05-14T09:10:32.261" v="184" actId="20577"/>
          <ac:graphicFrameMkLst>
            <pc:docMk/>
            <pc:sldMk cId="330395332" sldId="347"/>
            <ac:graphicFrameMk id="13" creationId="{93A24349-B616-4D32-B381-0888AFEA098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4B91-D40B-D344-A2DE-5062ED12EF95}" type="datetimeFigureOut">
              <a:rPr lang="fi-FI" smtClean="0"/>
              <a:t>14.5.2021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5C9A-8F37-5D4A-AC57-B5FAF5823E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59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FA515C-CD54-B541-8AD1-BA99E40FA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FDB69791-DFC7-6749-A863-CFF1D4749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25" y="2808244"/>
            <a:ext cx="5230049" cy="917513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heading</a:t>
            </a:r>
            <a:endParaRPr lang="fi-FI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CC3BC9F-9710-4D43-AD2F-115905AA92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25" y="3725757"/>
            <a:ext cx="5230049" cy="369332"/>
          </a:xfrm>
          <a:noFill/>
        </p:spPr>
        <p:txBody>
          <a:bodyPr wrap="square" lIns="180000" rIns="180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subheading</a:t>
            </a:r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2F600E-8CB9-4D48-B577-BF99F070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79" y="441158"/>
            <a:ext cx="1685845" cy="4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0693-B331-4945-BAD5-7A85AF4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5951" y="0"/>
            <a:ext cx="5016047" cy="6857999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6ECA7-97D0-3D4B-9C85-E30AB816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6" y="699816"/>
            <a:ext cx="544839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8BDF-EF43-7346-AA32-46975F743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5" y="2168526"/>
            <a:ext cx="5016046" cy="39690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ktangel 4"/>
          <p:cNvSpPr/>
          <p:nvPr userDrawn="1"/>
        </p:nvSpPr>
        <p:spPr>
          <a:xfrm>
            <a:off x="3176" y="6453336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ECA7-97D0-3D4B-9C85-E30AB816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8BDF-EF43-7346-AA32-46975F743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5" y="2168526"/>
            <a:ext cx="5016046" cy="2900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0693-B331-4945-BAD5-7A85AF4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065" y="2168526"/>
            <a:ext cx="5074610" cy="292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B68768-DE01-2A48-8F72-431A429543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53625" y="2593489"/>
            <a:ext cx="5016046" cy="35394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85FCE6-29DE-BD4E-9DA9-5DA5BE935F6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422065" y="2593488"/>
            <a:ext cx="5074610" cy="3564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ktangel 6"/>
          <p:cNvSpPr/>
          <p:nvPr userDrawn="1"/>
        </p:nvSpPr>
        <p:spPr>
          <a:xfrm>
            <a:off x="3176" y="6453336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37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3B33F3-300E-1A47-BD61-2E453B3DC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4C9F0-3B70-0B4C-921F-EE5152383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1490" y="2999487"/>
            <a:ext cx="3229021" cy="859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16189-53BB-F245-AA2A-9C84F3E009BB}"/>
              </a:ext>
            </a:extLst>
          </p:cNvPr>
          <p:cNvSpPr txBox="1"/>
          <p:nvPr userDrawn="1"/>
        </p:nvSpPr>
        <p:spPr>
          <a:xfrm>
            <a:off x="4106334" y="4275667"/>
            <a:ext cx="397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chemeClr val="bg1"/>
                </a:solidFill>
              </a:rPr>
              <a:t>WE SETTLE, TOGETHER!</a:t>
            </a:r>
          </a:p>
        </p:txBody>
      </p:sp>
    </p:spTree>
    <p:extLst>
      <p:ext uri="{BB962C8B-B14F-4D97-AF65-F5344CB8AC3E}">
        <p14:creationId xmlns:p14="http://schemas.microsoft.com/office/powerpoint/2010/main" val="6331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AB0580-6E11-5F46-85BE-9DD7001A4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FDB69791-DFC7-6749-A863-CFF1D4749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25" y="2808244"/>
            <a:ext cx="5230049" cy="917513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b" anchorCtr="0">
            <a:sp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Add heading</a:t>
            </a:r>
            <a:endParaRPr lang="fi-FI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CC3BC9F-9710-4D43-AD2F-115905AA92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25" y="3725757"/>
            <a:ext cx="5230049" cy="369332"/>
          </a:xfrm>
          <a:noFill/>
        </p:spPr>
        <p:txBody>
          <a:bodyPr wrap="square" lIns="180000" rIns="180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subheading</a:t>
            </a:r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2F600E-8CB9-4D48-B577-BF99F070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79" y="441158"/>
            <a:ext cx="1685845" cy="4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7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2AC1-5ABE-8B45-8DAD-C0CBB922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43CE8FA-C7C4-1E4C-B5A2-36B033FDF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25" y="2808244"/>
            <a:ext cx="5230049" cy="917513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heading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23DEBC-764C-BE42-87B5-FB0B0797D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25" y="3725757"/>
            <a:ext cx="5230049" cy="369332"/>
          </a:xfrm>
          <a:noFill/>
        </p:spPr>
        <p:txBody>
          <a:bodyPr wrap="square" lIns="180000" rIns="180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subheading</a:t>
            </a:r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986F0E-F217-E54C-8F71-19393AADB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79" y="441158"/>
            <a:ext cx="1685845" cy="4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8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88305-55A4-F440-8768-73135FC0D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11CA3B-49E3-144F-A42F-074C05C8640C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24049CD-EE0E-8444-A209-B3AD3BBD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06D9C3-73E3-7744-881D-894CF8497BB3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14 May 2021</a:t>
            </a:fld>
            <a:endParaRPr lang="en-GB" sz="900" noProof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85E36B-7B21-204C-84E1-AF3FE4FBAD31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AD9060-FCC4-5645-BEF3-313267821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3176" y="6453336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0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71AB7-F817-584E-A4FB-6C558ADCB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B936BB-7AED-BB4A-A6B9-BED7571356EC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24049CD-EE0E-8444-A209-B3AD3BBD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85E36B-7B21-204C-84E1-AF3FE4FBAD31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AD9060-FCC4-5645-BEF3-313267821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09A9AA-DBF2-E642-A230-5C6D779113F4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14 May 2021</a:t>
            </a:fld>
            <a:endParaRPr lang="en-GB" sz="900" noProof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3176" y="6453336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55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2AC1-5ABE-8B45-8DAD-C0CBB922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849067-6132-1B4B-8211-67C81C7B4B86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7DC982-F9D9-8844-9F26-CA40473C69BC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0B4196-34B9-064E-82AE-E810168A5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6410144-ADD5-2747-AD2A-BEA1123C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F93DA-078F-2C41-908E-E24B709732F0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14 May 2021</a:t>
            </a:fld>
            <a:endParaRPr lang="en-GB" sz="900" noProof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3176" y="6453336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75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1AB8D-98D4-8D49-B170-EEE2027C0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ABD7E-E58A-124F-9AA7-977D1994345C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C0AAA-7DF9-DA48-BD59-D6120DCC6A7C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35108D-2B86-0842-8131-EB0FFB0C94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882E88B-9C98-5345-8414-F5BD4CCA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EE6DB-A3EB-8F42-A3B2-DDB8CA05C598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14 May 2021</a:t>
            </a:fld>
            <a:endParaRPr lang="en-GB" sz="900" noProof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3176" y="6462214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4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988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sv-SE" sz="3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F701-AF68-3047-A1FF-A02578942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5" y="2168525"/>
            <a:ext cx="10743050" cy="3997325"/>
          </a:xfrm>
          <a:prstGeom prst="rect">
            <a:avLst/>
          </a:prstGeom>
        </p:spPr>
        <p:txBody>
          <a:bodyPr/>
          <a:lstStyle>
            <a:lvl2pPr marL="400050" indent="-13652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2pPr>
            <a:lvl3pPr marL="534988" indent="-128588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3pPr>
            <a:lvl4pPr marL="671513" indent="-13652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4pPr>
            <a:lvl5pPr marL="760413" indent="-8890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3176" y="6453336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99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ECA7-97D0-3D4B-9C85-E30AB816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8BDF-EF43-7346-AA32-46975F743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5" y="2168526"/>
            <a:ext cx="5016046" cy="39690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0693-B331-4945-BAD5-7A85AF4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065" y="2168525"/>
            <a:ext cx="5074610" cy="399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ktangel 4"/>
          <p:cNvSpPr/>
          <p:nvPr userDrawn="1"/>
        </p:nvSpPr>
        <p:spPr>
          <a:xfrm>
            <a:off x="3176" y="6453336"/>
            <a:ext cx="1218882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2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18520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23" imgH="499" progId="TCLayout.ActiveDocument.1">
                  <p:embed/>
                </p:oleObj>
              </mc:Choice>
              <mc:Fallback>
                <p:oleObj name="think-cell Slide" r:id="rId16" imgW="523" imgH="499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DF2D4F-B35A-104D-B637-07A45B067BE5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3140F-9E08-0343-B93A-86E0400F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699816"/>
            <a:ext cx="10726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E6DA3-5706-814D-BBF6-BD45C349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625" y="2168131"/>
            <a:ext cx="10726433" cy="3990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A74CD-F8EE-DD4A-AED1-AAC403C20842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D733A-97DE-2B4D-914A-0D42DBF3986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37171" y="211986"/>
            <a:ext cx="883354" cy="235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F23BE-24DE-674E-BD23-7A594435CDBB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14 May 2021</a:t>
            </a:fld>
            <a:endParaRPr lang="en-GB" sz="900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7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0" r:id="rId4"/>
    <p:sldLayoutId id="2147483662" r:id="rId5"/>
    <p:sldLayoutId id="2147483659" r:id="rId6"/>
    <p:sldLayoutId id="2147483658" r:id="rId7"/>
    <p:sldLayoutId id="2147483650" r:id="rId8"/>
    <p:sldLayoutId id="2147483652" r:id="rId9"/>
    <p:sldLayoutId id="2147483663" r:id="rId10"/>
    <p:sldLayoutId id="2147483661" r:id="rId11"/>
    <p:sldLayoutId id="214748365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285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285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1513" indent="-1365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60413" indent="-88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icbalancingmodel.net/wp-content/uploads/2020/10/Single-Price_Common-Market-Design.pdf" TargetMode="External"/><Relationship Id="rId2" Type="http://schemas.openxmlformats.org/officeDocument/2006/relationships/hyperlink" Target="https://www.esett.com/materials/single-balance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ettlement@esett.com" TargetMode="External"/><Relationship Id="rId2" Type="http://schemas.openxmlformats.org/officeDocument/2006/relationships/hyperlink" Target="http://www.esett.com/contac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9353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A6264-3B3D-8448-89F2-01B5B0A2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2804044"/>
            <a:ext cx="5906255" cy="1249912"/>
          </a:xfrm>
        </p:spPr>
        <p:txBody>
          <a:bodyPr/>
          <a:lstStyle/>
          <a:p>
            <a:r>
              <a:rPr lang="en-US" dirty="0"/>
              <a:t>Single Balance </a:t>
            </a:r>
            <a:br>
              <a:rPr lang="en-US" dirty="0"/>
            </a:br>
            <a:r>
              <a:rPr lang="en-US" dirty="0"/>
              <a:t>Commissioning Plan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45DFF2-AD41-4EEB-B863-88EBE7FB16F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47057" y="4041549"/>
            <a:ext cx="5229225" cy="10509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Version 1.3</a:t>
            </a:r>
          </a:p>
        </p:txBody>
      </p:sp>
    </p:spTree>
    <p:extLst>
      <p:ext uri="{BB962C8B-B14F-4D97-AF65-F5344CB8AC3E}">
        <p14:creationId xmlns:p14="http://schemas.microsoft.com/office/powerpoint/2010/main" val="36889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0FA2FA65-6C13-9B47-A40E-C53E1F96DD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500" y="7009"/>
            <a:ext cx="5016500" cy="684398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9FC8F9A-1AFC-9844-846F-25476D23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Minor production structure changes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2E1882-4F92-574A-9EC7-376B6D9E7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4" y="2168526"/>
            <a:ext cx="6186019" cy="43737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Finland and Norway, minor production is modelled in consumption balance in two balance model -&gt; In single balance model minor production is modeled in a similar manner as normal production</a:t>
            </a:r>
          </a:p>
          <a:p>
            <a:pPr marL="685800" lvl="1" indent="-285750"/>
            <a:r>
              <a:rPr lang="en-US" dirty="0"/>
              <a:t>This change might lead to structure changes and RBR changes </a:t>
            </a:r>
          </a:p>
          <a:p>
            <a:pPr marL="685800" lvl="1" indent="-285750"/>
            <a:r>
              <a:rPr lang="en-US" dirty="0"/>
              <a:t>In Denmark and Sweden, all the production is using production type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Retailer of minor Production Unit valid after Go-Live date must have valid Retailer Balance Responsibility (RBR) for production in the MGA where the PU is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two balance model there needs to be a valid RBR for consumption in the MGA where the PU is located so in some cases there needs to be done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eSett has identified three different scenarios:</a:t>
            </a:r>
          </a:p>
          <a:p>
            <a:pPr marL="685800" lvl="1" indent="-285750"/>
            <a:r>
              <a:rPr lang="en-US" dirty="0"/>
              <a:t>Valid RBR for consumption and production (same BRP)</a:t>
            </a:r>
          </a:p>
          <a:p>
            <a:pPr marL="820738" lvl="2" indent="-285750">
              <a:buFont typeface="Wingdings" panose="05000000000000000000" pitchFamily="2" charset="2"/>
              <a:buChar char="Ø"/>
            </a:pPr>
            <a:r>
              <a:rPr lang="en-US" dirty="0"/>
              <a:t>As valid RBR exist no changes needed</a:t>
            </a:r>
          </a:p>
          <a:p>
            <a:pPr marL="685800" lvl="1" indent="-285750"/>
            <a:r>
              <a:rPr lang="en-US" dirty="0"/>
              <a:t>Only valid RBR for consumption</a:t>
            </a:r>
          </a:p>
          <a:p>
            <a:pPr marL="820738" lvl="2" indent="-285750">
              <a:buFont typeface="Wingdings" panose="05000000000000000000" pitchFamily="2" charset="2"/>
              <a:buChar char="Ø"/>
            </a:pPr>
            <a:r>
              <a:rPr lang="en-US" dirty="0"/>
              <a:t>BRP needs to create a new RBR for production</a:t>
            </a:r>
          </a:p>
          <a:p>
            <a:pPr marL="685800" lvl="1" indent="-285750"/>
            <a:r>
              <a:rPr lang="en-US" dirty="0"/>
              <a:t>Valid RBR for consumption and production (different BRPs)</a:t>
            </a:r>
          </a:p>
          <a:p>
            <a:pPr marL="820738" lvl="2" indent="-285750">
              <a:buFont typeface="Wingdings" panose="05000000000000000000" pitchFamily="2" charset="2"/>
              <a:buChar char="Ø"/>
            </a:pPr>
            <a:r>
              <a:rPr lang="en-US" dirty="0"/>
              <a:t>eSett will contact the market participants and the correct changes will be done in co-operation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47E00-67D6-AC44-A372-9544A87A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B53F4-F157-49B8-9C80-CB589BE2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5" y="2168525"/>
            <a:ext cx="10726433" cy="3997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eSett has been publishing Key Performance Indicators (KPI) and advanced settlement reports for BRPs since the beginning of year 2019</a:t>
            </a:r>
          </a:p>
          <a:p>
            <a:pPr marL="685800" lvl="1" indent="-285750"/>
            <a:r>
              <a:rPr lang="en-US" dirty="0"/>
              <a:t>Advanced settlement reports offers statistics and graphs to review performance and identify potential issues</a:t>
            </a:r>
          </a:p>
          <a:p>
            <a:pPr marL="685800" lvl="1" indent="-285750"/>
            <a:r>
              <a:rPr lang="en-US" dirty="0"/>
              <a:t>BRP imbalance KPI report provides data for benchmarking and general information about the performance of BRPs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principles will be kept the same as today and only formulas will be adjusted to reflect changes caused by the single balance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 KPIs will be used for business days before the Go-Live day and new KPIs will be used for business days after Go-Live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the production plan component is removed from imbalance calculations, a new KPI/formula will be established for monitoring long-term quality of production plans, Production Plan KPI:</a:t>
            </a:r>
          </a:p>
          <a:p>
            <a:pPr marL="685800" lvl="1" indent="-285750"/>
            <a:r>
              <a:rPr lang="en-GB" dirty="0"/>
              <a:t>Calculate KPI for aggregated values per MBA per PU type (solar etc.)</a:t>
            </a:r>
          </a:p>
          <a:p>
            <a:pPr marL="685800" lvl="1" indent="-285750"/>
            <a:endParaRPr lang="en-GB" dirty="0"/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75157B-0411-4D0A-B87A-8184E7D3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Monitoring - Key Performance Indicators will be modified to fit to the new model 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0579563-2387-4096-B579-C80A2C3D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81" y="5178643"/>
            <a:ext cx="9811120" cy="9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A5181DE-0668-4878-A70A-BB53349C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Imbalance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Imbalance</a:t>
            </a:r>
            <a:r>
              <a:rPr lang="fi-FI" dirty="0"/>
              <a:t> </a:t>
            </a:r>
            <a:r>
              <a:rPr lang="fi-FI" dirty="0" err="1"/>
              <a:t>Factor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Imbalance</a:t>
            </a:r>
            <a:r>
              <a:rPr lang="fi-FI" dirty="0"/>
              <a:t> </a:t>
            </a:r>
            <a:r>
              <a:rPr lang="fi-FI" dirty="0" err="1"/>
              <a:t>Skewness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22AAC59-6C93-4202-ACEB-7130C00B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Adjusted formulas on Single balance model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183C11-DA9D-4466-B0E7-3BECD886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61" y="2430380"/>
            <a:ext cx="9144000" cy="111879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5D8DF65-876C-4C93-9BF1-9BF34E83C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61" y="3775040"/>
            <a:ext cx="9144000" cy="113044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BE14613-D71A-4DB2-B5A0-22A1A265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61" y="5195421"/>
            <a:ext cx="9144000" cy="7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8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EBDC220-3179-40B4-9043-891B7423E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Relative Imbalance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Production Imbalance Loss KPI is no longer relevant as single price is used instead of dual pricing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CB2F14F-44BA-48B3-AC38-85B1B480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Adjusted formulas on Single balance model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AA119F-9E0D-40AB-9B63-892F8B148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61" y="2434029"/>
            <a:ext cx="9164410" cy="11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0D6DF4A-B32F-4235-A4F0-24BBFA773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3417AE2-94C7-41DE-B6F7-D11F5767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Advanced Settlement Report (</a:t>
            </a:r>
            <a:r>
              <a:rPr lang="fi-FI" dirty="0" err="1"/>
              <a:t>Week</a:t>
            </a:r>
            <a:r>
              <a:rPr lang="fi-FI" dirty="0"/>
              <a:t>/</a:t>
            </a:r>
            <a:r>
              <a:rPr lang="fi-FI" dirty="0" err="1"/>
              <a:t>Month</a:t>
            </a:r>
            <a:r>
              <a:rPr lang="fi-FI" dirty="0"/>
              <a:t>) </a:t>
            </a:r>
            <a:r>
              <a:rPr lang="fi-FI" dirty="0" err="1"/>
              <a:t>changes</a:t>
            </a:r>
            <a:endParaRPr lang="fi-FI" dirty="0"/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7C71FB71-868A-4D4C-9284-CFBD1F69CEC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5" y="2168525"/>
            <a:ext cx="4656101" cy="3968750"/>
          </a:xfrm>
          <a:prstGeom prst="rect">
            <a:avLst/>
          </a:prstGeom>
        </p:spPr>
      </p:pic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CEABAA8F-33E4-4F39-AD10-AAF7D828AAD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33" y="2168525"/>
            <a:ext cx="5075237" cy="3807234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31919A9B-03BE-467F-9BDD-543B4C06D5B6}"/>
              </a:ext>
            </a:extLst>
          </p:cNvPr>
          <p:cNvSpPr/>
          <p:nvPr/>
        </p:nvSpPr>
        <p:spPr>
          <a:xfrm rot="19548719">
            <a:off x="3645800" y="3443389"/>
            <a:ext cx="22246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Current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EFE0DDF-7494-4790-80C5-631B36F81E0C}"/>
              </a:ext>
            </a:extLst>
          </p:cNvPr>
          <p:cNvSpPr/>
          <p:nvPr/>
        </p:nvSpPr>
        <p:spPr>
          <a:xfrm rot="19548719">
            <a:off x="9364752" y="3515395"/>
            <a:ext cx="22246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  <a:endParaRPr lang="fi-FI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6353907-4234-4ED6-B025-AE5454CA1DD0}"/>
              </a:ext>
            </a:extLst>
          </p:cNvPr>
          <p:cNvSpPr/>
          <p:nvPr/>
        </p:nvSpPr>
        <p:spPr>
          <a:xfrm>
            <a:off x="8331208" y="5446505"/>
            <a:ext cx="27474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 charts will be removed, and new charts will replace them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11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A26CD8A-87C7-49DD-8A46-055D2D24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977ECB5-1447-40CD-B8AF-5F7935F9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BRP </a:t>
            </a:r>
            <a:r>
              <a:rPr lang="fi-FI" dirty="0" err="1"/>
              <a:t>Imbalance</a:t>
            </a:r>
            <a:r>
              <a:rPr lang="fi-FI" dirty="0"/>
              <a:t> KPI Report (</a:t>
            </a:r>
            <a:r>
              <a:rPr lang="fi-FI" dirty="0" err="1"/>
              <a:t>Own</a:t>
            </a:r>
            <a:r>
              <a:rPr lang="fi-FI" dirty="0"/>
              <a:t> Data/Country) </a:t>
            </a:r>
            <a:r>
              <a:rPr lang="fi-FI" dirty="0" err="1"/>
              <a:t>changes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2A50333-EB0E-4AD5-B792-63BD20901CF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3" y="2226780"/>
            <a:ext cx="10742612" cy="1784417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0F59EACD-FD7B-4CF4-854A-00245C571EB2}"/>
              </a:ext>
            </a:extLst>
          </p:cNvPr>
          <p:cNvSpPr/>
          <p:nvPr/>
        </p:nvSpPr>
        <p:spPr>
          <a:xfrm rot="20227404">
            <a:off x="1212684" y="2417712"/>
            <a:ext cx="2357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Current</a:t>
            </a:r>
            <a:endParaRPr lang="fi-FI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552EBB5-CC87-41B7-813B-C802A9B3C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61" y="4333278"/>
            <a:ext cx="5807968" cy="190630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8BA0C252-597C-47D2-8424-5BD810FD9E99}"/>
              </a:ext>
            </a:extLst>
          </p:cNvPr>
          <p:cNvSpPr/>
          <p:nvPr/>
        </p:nvSpPr>
        <p:spPr>
          <a:xfrm rot="20227404">
            <a:off x="3876197" y="4443897"/>
            <a:ext cx="2357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06913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512B738-D2B7-49E7-9083-176B7751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64D3936-A8A8-4840-BC4D-EFF7058A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BRP </a:t>
            </a:r>
            <a:r>
              <a:rPr lang="fi-FI" dirty="0" err="1"/>
              <a:t>Imbalance</a:t>
            </a:r>
            <a:r>
              <a:rPr lang="fi-FI" dirty="0"/>
              <a:t> KPI Report </a:t>
            </a:r>
            <a:r>
              <a:rPr lang="fi-FI" dirty="0" err="1"/>
              <a:t>new</a:t>
            </a:r>
            <a:r>
              <a:rPr lang="fi-FI" dirty="0"/>
              <a:t> formula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5C94D79-C2C2-4A4C-8E1D-0C570B53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75" y="3182007"/>
            <a:ext cx="5755923" cy="2437531"/>
          </a:xfrm>
          <a:prstGeom prst="rect">
            <a:avLst/>
          </a:prstGeom>
        </p:spPr>
      </p:pic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9B97AF0-8846-4594-8E09-4FC5B80E82B8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5" y="2168525"/>
            <a:ext cx="5014912" cy="214293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2499113-291B-48DE-924D-AFEA0DCD0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5" y="4400773"/>
            <a:ext cx="5014912" cy="2212931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CBB6AD25-4025-471D-A4FC-DB2A6E123B02}"/>
              </a:ext>
            </a:extLst>
          </p:cNvPr>
          <p:cNvSpPr/>
          <p:nvPr/>
        </p:nvSpPr>
        <p:spPr>
          <a:xfrm rot="20227404">
            <a:off x="4508850" y="2719496"/>
            <a:ext cx="2357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Current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D7E0303-617B-4EB2-9626-948474E98FE5}"/>
              </a:ext>
            </a:extLst>
          </p:cNvPr>
          <p:cNvSpPr/>
          <p:nvPr/>
        </p:nvSpPr>
        <p:spPr>
          <a:xfrm rot="20227404">
            <a:off x="4364833" y="5758121"/>
            <a:ext cx="2357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Current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64D8751-1B26-4660-B9D1-BE68FB82D4A6}"/>
              </a:ext>
            </a:extLst>
          </p:cNvPr>
          <p:cNvSpPr/>
          <p:nvPr/>
        </p:nvSpPr>
        <p:spPr>
          <a:xfrm>
            <a:off x="6257075" y="5696566"/>
            <a:ext cx="469123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BRP Imbalance KPI Report’s threshold values per country will be the same as current threshold values on Consumption Imbalance side 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B3138A4-0A4B-4B9D-8734-D75B7D623F82}"/>
              </a:ext>
            </a:extLst>
          </p:cNvPr>
          <p:cNvSpPr/>
          <p:nvPr/>
        </p:nvSpPr>
        <p:spPr>
          <a:xfrm rot="20227404">
            <a:off x="10706186" y="3903966"/>
            <a:ext cx="9085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784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28B6DB-5D3D-814D-9C85-4DCBFD70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eSett will start to use the new model after the Single balance model Go-Live date (GL) is introduced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Delivery days before GL will be calculated using the two balance model (e.g. where there is separate Consumption and Production imbalance)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Delivery days after GL will be calculated using the single balance and single price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eSett will report settlement results based on which model the delivery day is using (before or after GL). During the transition period the settlement results consist of:</a:t>
            </a:r>
          </a:p>
          <a:p>
            <a:pPr marL="685800" lvl="1" indent="-285750"/>
            <a:r>
              <a:rPr lang="en-US" dirty="0"/>
              <a:t>Two balance model results </a:t>
            </a:r>
          </a:p>
          <a:p>
            <a:pPr marL="685800" lvl="1" indent="-285750"/>
            <a:r>
              <a:rPr lang="en-US" dirty="0"/>
              <a:t>Single balance 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attributes will be changed in the dataflows due to the Single balance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5D508-20B3-CD46-B040-07D40605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Transition phase reporting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86B4892-556D-4551-B199-63EEE8CF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50" y="4857741"/>
            <a:ext cx="10334625" cy="14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3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4E8A6171-73E9-BC4B-A561-6899805A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7009"/>
            <a:ext cx="5016500" cy="6843982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B372EB9-CEA7-8048-BF71-6A5AF166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6" y="699816"/>
            <a:ext cx="5918438" cy="1325563"/>
          </a:xfrm>
        </p:spPr>
        <p:txBody>
          <a:bodyPr>
            <a:normAutofit fontScale="90000"/>
          </a:bodyPr>
          <a:lstStyle/>
          <a:p>
            <a:r>
              <a:rPr lang="en-GB"/>
              <a:t>Imbalance Settlement Agreement’s  Appendices will be amended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47E00-67D6-AC44-A372-9544A87A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20073CA-DC5F-43C7-86DD-321DED510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3657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A67D3D-9312-457C-ACAF-B7EE2B4A1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4" y="2168526"/>
            <a:ext cx="5990447" cy="39690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Imbalance Settlement and </a:t>
            </a:r>
            <a:r>
              <a:rPr lang="en-GB" sz="1400" noProof="0" dirty="0">
                <a:effectLst/>
              </a:rPr>
              <a:t>Pledge and Right of Disposal of Cash Account will not be amended</a:t>
            </a:r>
            <a:endParaRPr lang="en-GB" sz="1400" noProof="0" dirty="0">
              <a:effectLst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Appendices will be amended to reflect the changes of  the model </a:t>
            </a:r>
            <a:endParaRPr lang="en-GB" sz="1400" dirty="0">
              <a:cs typeface="Arial"/>
            </a:endParaRPr>
          </a:p>
          <a:p>
            <a:pPr marL="685800" lvl="1" indent="-285750"/>
            <a:r>
              <a:rPr lang="en-US" sz="1200" dirty="0"/>
              <a:t>eSett will notice the market participants at least one (1) month beforehand</a:t>
            </a:r>
            <a:endParaRPr lang="en-GB" sz="1200" dirty="0">
              <a:cs typeface="Arial"/>
            </a:endParaRPr>
          </a:p>
          <a:p>
            <a:pPr marL="685800" lvl="1" indent="-285750"/>
            <a:r>
              <a:rPr lang="en-GB" sz="1200" dirty="0"/>
              <a:t>New appendices will be published on www.eSett.com </a:t>
            </a:r>
            <a:endParaRPr lang="en-GB" sz="1200" dirty="0">
              <a:cs typeface="Arial"/>
            </a:endParaRPr>
          </a:p>
          <a:p>
            <a:pPr marL="685800" lvl="1" indent="-285750"/>
            <a:r>
              <a:rPr lang="en-GB" sz="1200" dirty="0"/>
              <a:t>No resigning of the agreements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Single price version of NBS Handbook has been published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E348633B-63AE-4BB7-91C0-6E4E2939D415}"/>
              </a:ext>
            </a:extLst>
          </p:cNvPr>
          <p:cNvGraphicFramePr>
            <a:graphicFrameLocks/>
          </p:cNvGraphicFramePr>
          <p:nvPr/>
        </p:nvGraphicFramePr>
        <p:xfrm>
          <a:off x="717622" y="4220625"/>
          <a:ext cx="5990446" cy="204760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478279">
                  <a:extLst>
                    <a:ext uri="{9D8B030D-6E8A-4147-A177-3AD203B41FA5}">
                      <a16:colId xmlns:a16="http://schemas.microsoft.com/office/drawing/2014/main" val="309730788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289940492"/>
                    </a:ext>
                  </a:extLst>
                </a:gridCol>
              </a:tblGrid>
              <a:tr h="329021"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Agreement / Appendix</a:t>
                      </a:r>
                    </a:p>
                  </a:txBody>
                  <a:tcPr marL="57926" marR="57926" marT="0" marB="0" anchor="ctr"/>
                </a:tc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extLst>
                  <a:ext uri="{0D108BD9-81ED-4DB2-BD59-A6C34878D82A}">
                    <a16:rowId xmlns:a16="http://schemas.microsoft.com/office/drawing/2014/main" val="3547678601"/>
                  </a:ext>
                </a:extLst>
              </a:tr>
              <a:tr h="329021"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>
                          <a:effectLst/>
                        </a:rPr>
                        <a:t>Imbalance settlement agreement</a:t>
                      </a:r>
                      <a:endParaRPr lang="en-GB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noProof="0">
                          <a:effectLst/>
                        </a:rPr>
                        <a:t>No changes</a:t>
                      </a:r>
                      <a:endParaRPr lang="en-GB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extLst>
                  <a:ext uri="{0D108BD9-81ED-4DB2-BD59-A6C34878D82A}">
                    <a16:rowId xmlns:a16="http://schemas.microsoft.com/office/drawing/2014/main" val="2302878678"/>
                  </a:ext>
                </a:extLst>
              </a:tr>
              <a:tr h="329021"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>
                          <a:effectLst/>
                        </a:rPr>
                        <a:t>Appendix 1 Fees</a:t>
                      </a:r>
                      <a:endParaRPr lang="en-GB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tc>
                  <a:txBody>
                    <a:bodyPr/>
                    <a:lstStyle/>
                    <a:p>
                      <a:pPr marL="1080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 updates, </a:t>
                      </a:r>
                      <a:br>
                        <a:rPr lang="en-GB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next page</a:t>
                      </a:r>
                    </a:p>
                  </a:txBody>
                  <a:tcPr marL="57926" marR="57926" marT="0" marB="0" anchor="ctr"/>
                </a:tc>
                <a:extLst>
                  <a:ext uri="{0D108BD9-81ED-4DB2-BD59-A6C34878D82A}">
                    <a16:rowId xmlns:a16="http://schemas.microsoft.com/office/drawing/2014/main" val="1577034780"/>
                  </a:ext>
                </a:extLst>
              </a:tr>
              <a:tr h="329021"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>
                          <a:effectLst/>
                        </a:rPr>
                        <a:t>Appendix 2 Collaterals</a:t>
                      </a:r>
                      <a:endParaRPr lang="en-GB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tc>
                  <a:txBody>
                    <a:bodyPr/>
                    <a:lstStyle/>
                    <a:p>
                      <a:pPr marL="1080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 updates, </a:t>
                      </a:r>
                      <a:br>
                        <a:rPr lang="en-GB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next page</a:t>
                      </a:r>
                    </a:p>
                  </a:txBody>
                  <a:tcPr marL="57926" marR="57926" marT="0" marB="0" anchor="ctr"/>
                </a:tc>
                <a:extLst>
                  <a:ext uri="{0D108BD9-81ED-4DB2-BD59-A6C34878D82A}">
                    <a16:rowId xmlns:a16="http://schemas.microsoft.com/office/drawing/2014/main" val="1691780768"/>
                  </a:ext>
                </a:extLst>
              </a:tr>
              <a:tr h="329021"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>
                          <a:effectLst/>
                        </a:rPr>
                        <a:t>Pledge and Right of Disposal of Cash Account Agreement </a:t>
                      </a:r>
                      <a:endParaRPr lang="en-GB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noProof="0">
                          <a:effectLst/>
                        </a:rPr>
                        <a:t>No changes </a:t>
                      </a:r>
                      <a:endParaRPr lang="en-GB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extLst>
                  <a:ext uri="{0D108BD9-81ED-4DB2-BD59-A6C34878D82A}">
                    <a16:rowId xmlns:a16="http://schemas.microsoft.com/office/drawing/2014/main" val="1191755595"/>
                  </a:ext>
                </a:extLst>
              </a:tr>
              <a:tr h="329021"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>
                          <a:effectLst/>
                        </a:rPr>
                        <a:t>On-Demand Guarantee</a:t>
                      </a:r>
                      <a:endParaRPr lang="en-GB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tc>
                  <a:txBody>
                    <a:bodyPr/>
                    <a:lstStyle/>
                    <a:p>
                      <a:pPr marL="108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noProof="0">
                          <a:effectLst/>
                        </a:rPr>
                        <a:t>No changes </a:t>
                      </a:r>
                      <a:endParaRPr lang="en-GB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926" marR="57926" marT="0" marB="0" anchor="ctr"/>
                </a:tc>
                <a:extLst>
                  <a:ext uri="{0D108BD9-81ED-4DB2-BD59-A6C34878D82A}">
                    <a16:rowId xmlns:a16="http://schemas.microsoft.com/office/drawing/2014/main" val="16270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0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6084C8-89F9-490D-9318-A652254D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Amendments due to Single Balance Model </a:t>
            </a:r>
            <a:br>
              <a:rPr lang="en-GB"/>
            </a:br>
            <a:r>
              <a:rPr lang="en-GB"/>
              <a:t>in Agreement Appendices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69913-14BE-46B1-9B32-0358336FA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600" noProof="0">
                <a:effectLst/>
              </a:rPr>
              <a:t>Appendix 1 Fees</a:t>
            </a:r>
            <a:endParaRPr lang="en-GB" sz="1600" noProof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1BA050-30DB-46F7-9457-8AF8B03CEF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Appendix 2 Collaterals</a:t>
            </a:r>
          </a:p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171E94-8FAC-4117-B57E-C008B6F8AE7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 applicable fee rates per fee category and country are amended</a:t>
            </a:r>
            <a:endParaRPr lang="en-GB"/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3A24349-B616-4D32-B381-0888AFEA0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369726"/>
              </p:ext>
            </p:extLst>
          </p:nvPr>
        </p:nvGraphicFramePr>
        <p:xfrm>
          <a:off x="3791743" y="3789040"/>
          <a:ext cx="1977927" cy="1512167"/>
        </p:xfrm>
        <a:graphic>
          <a:graphicData uri="http://schemas.openxmlformats.org/drawingml/2006/table">
            <a:tbl>
              <a:tblPr firstCol="1" bandRow="1">
                <a:tableStyleId>{8799B23B-EC83-4686-B30A-512413B5E67A}</a:tableStyleId>
              </a:tblPr>
              <a:tblGrid>
                <a:gridCol w="1977927">
                  <a:extLst>
                    <a:ext uri="{9D8B030D-6E8A-4147-A177-3AD203B41FA5}">
                      <a16:colId xmlns:a16="http://schemas.microsoft.com/office/drawing/2014/main" val="4139470955"/>
                    </a:ext>
                  </a:extLst>
                </a:gridCol>
              </a:tblGrid>
              <a:tr h="3415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</a:rPr>
                        <a:t>Volume Fee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83" marR="32683" marT="0" marB="0"/>
                </a:tc>
                <a:extLst>
                  <a:ext uri="{0D108BD9-81ED-4DB2-BD59-A6C34878D82A}">
                    <a16:rowId xmlns:a16="http://schemas.microsoft.com/office/drawing/2014/main" val="2286839049"/>
                  </a:ext>
                </a:extLst>
              </a:tr>
              <a:tr h="3415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Imbalance Fee 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83" marR="32683" marT="0" marB="0"/>
                </a:tc>
                <a:extLst>
                  <a:ext uri="{0D108BD9-81ED-4DB2-BD59-A6C34878D82A}">
                    <a16:rowId xmlns:a16="http://schemas.microsoft.com/office/drawing/2014/main" val="1039482580"/>
                  </a:ext>
                </a:extLst>
              </a:tr>
              <a:tr h="3415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Weekly Fee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83" marR="32683" marT="0" marB="0"/>
                </a:tc>
                <a:extLst>
                  <a:ext uri="{0D108BD9-81ED-4DB2-BD59-A6C34878D82A}">
                    <a16:rowId xmlns:a16="http://schemas.microsoft.com/office/drawing/2014/main" val="1810488589"/>
                  </a:ext>
                </a:extLst>
              </a:tr>
              <a:tr h="4874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</a:rPr>
                        <a:t>Peak Load Reserve Fee 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83" marR="32683" marT="0" marB="0"/>
                </a:tc>
                <a:extLst>
                  <a:ext uri="{0D108BD9-81ED-4DB2-BD59-A6C34878D82A}">
                    <a16:rowId xmlns:a16="http://schemas.microsoft.com/office/drawing/2014/main" val="1981247082"/>
                  </a:ext>
                </a:extLst>
              </a:tr>
            </a:tbl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9E2D5A-B083-46E3-AFDE-9A3D0713B9E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Collateral formula will remain as today.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Fees and prices will be updated to reflect single balance model used 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7FFF2FF4-97C2-4740-BA08-9EB77487980D}"/>
              </a:ext>
            </a:extLst>
          </p:cNvPr>
          <p:cNvGraphicFramePr>
            <a:graphicFrameLocks/>
          </p:cNvGraphicFramePr>
          <p:nvPr/>
        </p:nvGraphicFramePr>
        <p:xfrm>
          <a:off x="911424" y="3789040"/>
          <a:ext cx="2088232" cy="1512168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4139470955"/>
                    </a:ext>
                  </a:extLst>
                </a:gridCol>
              </a:tblGrid>
              <a:tr h="27862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Consumption Fee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839049"/>
                  </a:ext>
                </a:extLst>
              </a:tr>
              <a:tr h="27862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Production Fee 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497584"/>
                  </a:ext>
                </a:extLst>
              </a:tr>
              <a:tr h="3976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Consumption Imbalance Fee 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482580"/>
                  </a:ext>
                </a:extLst>
              </a:tr>
              <a:tr h="27862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Weekly Fee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488589"/>
                  </a:ext>
                </a:extLst>
              </a:tr>
              <a:tr h="27862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Peak Load Reserve Fee 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247082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8835F1-4EA4-4C66-A502-A7A920662596}"/>
              </a:ext>
            </a:extLst>
          </p:cNvPr>
          <p:cNvSpPr/>
          <p:nvPr/>
        </p:nvSpPr>
        <p:spPr>
          <a:xfrm>
            <a:off x="3143672" y="4365104"/>
            <a:ext cx="50837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67E2D4-1626-4316-A173-03B30F4F9133}"/>
              </a:ext>
            </a:extLst>
          </p:cNvPr>
          <p:cNvSpPr/>
          <p:nvPr/>
        </p:nvSpPr>
        <p:spPr>
          <a:xfrm>
            <a:off x="1271464" y="3429000"/>
            <a:ext cx="1368152" cy="225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Two balance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E44ED6-13ED-4624-8E3D-CEE276B4918B}"/>
              </a:ext>
            </a:extLst>
          </p:cNvPr>
          <p:cNvSpPr/>
          <p:nvPr/>
        </p:nvSpPr>
        <p:spPr>
          <a:xfrm>
            <a:off x="4079776" y="3419888"/>
            <a:ext cx="1368152" cy="225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/>
              <a:t>Single balance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FEA12F-7179-45C7-9131-AB092771F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47" y="3416903"/>
            <a:ext cx="5016046" cy="31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F7875-FF87-504D-97FE-57FA0ECB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Purpose of this document is to describe on a high-level how the introduction of the Single balance model affects </a:t>
            </a:r>
          </a:p>
          <a:p>
            <a:pPr marL="685800" lvl="1" indent="-285750"/>
            <a:r>
              <a:rPr lang="en-GB" dirty="0"/>
              <a:t>Imbalance Settlement model</a:t>
            </a:r>
          </a:p>
          <a:p>
            <a:pPr marL="685800" lvl="1" indent="-285750"/>
            <a:r>
              <a:rPr lang="en-GB" dirty="0"/>
              <a:t>the market participants’ operations and </a:t>
            </a:r>
          </a:p>
          <a:p>
            <a:pPr marL="685800" lvl="1" indent="-285750"/>
            <a:r>
              <a:rPr lang="en-GB" dirty="0" err="1"/>
              <a:t>eSett’s</a:t>
            </a:r>
            <a:r>
              <a:rPr lang="en-GB" dirty="0"/>
              <a:t>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document describes</a:t>
            </a:r>
            <a:r>
              <a:rPr lang="en-GB" dirty="0"/>
              <a:t> what will change when the Single balance model will be taken into use:</a:t>
            </a:r>
            <a:endParaRPr lang="en-US" dirty="0"/>
          </a:p>
          <a:p>
            <a:pPr marL="685800" lvl="1" indent="-285750"/>
            <a:r>
              <a:rPr lang="en-US" dirty="0"/>
              <a:t>How imbalances are calculated, and the single balance position defined </a:t>
            </a:r>
          </a:p>
          <a:p>
            <a:pPr marL="685800" lvl="1" indent="-285750"/>
            <a:r>
              <a:rPr lang="en-US" dirty="0"/>
              <a:t>How the imbalance price is formed </a:t>
            </a:r>
          </a:p>
          <a:p>
            <a:pPr marL="685800" lvl="1" indent="-285750"/>
            <a:r>
              <a:rPr lang="en-US" dirty="0"/>
              <a:t>Describes the visible technical changes for the market participants in the operations between market participants and eSett </a:t>
            </a:r>
          </a:p>
          <a:p>
            <a:pPr marL="685800" lvl="1" indent="-285750"/>
            <a:r>
              <a:rPr lang="en-US" dirty="0"/>
              <a:t>Specifies the changes on Online Service user interface</a:t>
            </a:r>
          </a:p>
          <a:p>
            <a:pPr marL="685800" lvl="1" indent="-285750"/>
            <a:r>
              <a:rPr lang="en-US" dirty="0"/>
              <a:t>Summaries the changes in reporting of imbalance settlement results from eSett to BRP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document is an initial commissioning plan, and it will be updated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updated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concerning</a:t>
            </a:r>
            <a:r>
              <a:rPr lang="fi-FI" dirty="0"/>
              <a:t> Single </a:t>
            </a:r>
            <a:r>
              <a:rPr lang="fi-FI" dirty="0" err="1"/>
              <a:t>balance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898F5-DF30-E040-A52F-9351034C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Commission plan for </a:t>
            </a:r>
            <a:r>
              <a:rPr lang="en-FI" dirty="0"/>
              <a:t>Single </a:t>
            </a:r>
            <a:r>
              <a:rPr lang="en-GB" dirty="0"/>
              <a:t>B</a:t>
            </a:r>
            <a:r>
              <a:rPr lang="en-FI" dirty="0"/>
              <a:t>alance </a:t>
            </a:r>
            <a:r>
              <a:rPr lang="en-GB" dirty="0"/>
              <a:t>– Single Price M</a:t>
            </a:r>
            <a:r>
              <a:rPr lang="en-FI" dirty="0"/>
              <a:t>odel</a:t>
            </a:r>
          </a:p>
        </p:txBody>
      </p:sp>
    </p:spTree>
    <p:extLst>
      <p:ext uri="{BB962C8B-B14F-4D97-AF65-F5344CB8AC3E}">
        <p14:creationId xmlns:p14="http://schemas.microsoft.com/office/powerpoint/2010/main" val="321333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E1A5A68C-FFB3-4344-817F-CBACE4A57E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500" y="7009"/>
            <a:ext cx="5016500" cy="684398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50C2900-D774-7E49-89F9-800CB255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Balance Agreement update needs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9FE6C-7378-7840-B63C-124B7B387B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Balance agreements will be updated in Finland in September-October 2021 </a:t>
            </a:r>
          </a:p>
          <a:p>
            <a:pPr marL="685800" lvl="1" indent="-285750"/>
            <a:r>
              <a:rPr lang="en-GB" dirty="0"/>
              <a:t>eSett will co-ordinate the renewal </a:t>
            </a:r>
          </a:p>
          <a:p>
            <a:pPr marL="685800" lvl="1" indent="-285750"/>
            <a:r>
              <a:rPr lang="en-GB" dirty="0"/>
              <a:t>Electronic signing will be used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Denmark, Norway and Sweden, the change will not require changes to the Balance agreement.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75B51-A967-3B4A-9269-EAD79EB9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D7A6C-EABC-9C45-9048-90742D828365}"/>
              </a:ext>
            </a:extLst>
          </p:cNvPr>
          <p:cNvSpPr txBox="1"/>
          <p:nvPr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20</a:t>
            </a:fld>
            <a:endParaRPr lang="fi-FI" sz="9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5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F285367-CEE1-45D7-BA1A-70C83A74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6D09107-6EEF-45D0-9117-6B17A41A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692150"/>
            <a:ext cx="10726433" cy="1325563"/>
          </a:xfrm>
        </p:spPr>
        <p:txBody>
          <a:bodyPr/>
          <a:lstStyle/>
          <a:p>
            <a:r>
              <a:rPr lang="fi-FI" dirty="0"/>
              <a:t>Commissioning time schedule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79982C8-736F-4D72-8C08-4A00C99E4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373966"/>
              </p:ext>
            </p:extLst>
          </p:nvPr>
        </p:nvGraphicFramePr>
        <p:xfrm>
          <a:off x="795744" y="2168525"/>
          <a:ext cx="10684324" cy="2763991"/>
        </p:xfrm>
        <a:graphic>
          <a:graphicData uri="http://schemas.openxmlformats.org/drawingml/2006/table">
            <a:tbl>
              <a:tblPr firstRow="1" bandRow="1"/>
              <a:tblGrid>
                <a:gridCol w="32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3477518873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782046323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1939859727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777393486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1244352905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375654666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3349470132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995415780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1382368682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1320810868"/>
                    </a:ext>
                  </a:extLst>
                </a:gridCol>
              </a:tblGrid>
              <a:tr h="29496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en-US" sz="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8073" marR="38073" marT="38081" marB="3808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noProof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noProof="0"/>
                    </a:p>
                  </a:txBody>
                  <a:tcPr marL="38073" marR="38073" marT="38081" marB="38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noProof="0"/>
                    </a:p>
                  </a:txBody>
                  <a:tcPr marL="38073" marR="38073" marT="38081" marB="38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i-FI" sz="1000" b="1" kern="1200" noProof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2021</a:t>
                      </a:r>
                      <a:endParaRPr lang="en-US" sz="1000" b="1" kern="1200" noProof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8073" marR="38073" marT="38081" marB="38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noProof="0"/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kern="1200" noProof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kern="1200" noProof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2">
                <a:tc vMerge="1">
                  <a:txBody>
                    <a:bodyPr/>
                    <a:lstStyle/>
                    <a:p>
                      <a:pPr algn="r"/>
                      <a:endParaRPr lang="en-US" sz="1000" noProof="0">
                        <a:solidFill>
                          <a:schemeClr val="tx2"/>
                        </a:solidFill>
                      </a:endParaRPr>
                    </a:p>
                  </a:txBody>
                  <a:tcPr marL="36007" marR="36007" marT="36014" marB="36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kern="1200" noProof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Apr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May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Jun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Jul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Aug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Sep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Oct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Nov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Dec</a:t>
                      </a:r>
                    </a:p>
                  </a:txBody>
                  <a:tcPr marL="38073" marR="38073" marT="38081" marB="38081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1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067">
                <a:tc vMerge="1">
                  <a:txBody>
                    <a:bodyPr/>
                    <a:lstStyle/>
                    <a:p>
                      <a:pPr algn="ctr"/>
                      <a:endParaRPr lang="en-US" sz="1000" b="1" noProof="0">
                        <a:solidFill>
                          <a:schemeClr val="bg1"/>
                        </a:solidFill>
                      </a:endParaRPr>
                    </a:p>
                  </a:txBody>
                  <a:tcPr marL="36007" marR="36007" marT="36014" marB="3601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US" sz="800" noProof="0" dirty="0"/>
                    </a:p>
                  </a:txBody>
                  <a:tcPr marL="38073" marR="38073" marT="38081" marB="38081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D8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AutoShape 6">
            <a:extLst>
              <a:ext uri="{FF2B5EF4-FFF2-40B4-BE49-F238E27FC236}">
                <a16:creationId xmlns:a16="http://schemas.microsoft.com/office/drawing/2014/main" id="{2C0A43B8-3A4B-4325-A6E6-3C9B68CB1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07" y="2926024"/>
            <a:ext cx="8822350" cy="357541"/>
          </a:xfrm>
          <a:prstGeom prst="homePlate">
            <a:avLst>
              <a:gd name="adj" fmla="val 38784"/>
            </a:avLst>
          </a:prstGeom>
          <a:solidFill>
            <a:schemeClr val="accent5"/>
          </a:solidFill>
          <a:ln w="9525" algn="ctr">
            <a:solidFill>
              <a:schemeClr val="accent5"/>
            </a:solidFill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4400"/>
            <a:endParaRPr lang="en-US" sz="800" b="1" kern="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grpSp>
        <p:nvGrpSpPr>
          <p:cNvPr id="10" name="Grupp 8">
            <a:extLst>
              <a:ext uri="{FF2B5EF4-FFF2-40B4-BE49-F238E27FC236}">
                <a16:creationId xmlns:a16="http://schemas.microsoft.com/office/drawing/2014/main" id="{38B4C982-8A81-4FED-B1D1-CD42DED0996A}"/>
              </a:ext>
            </a:extLst>
          </p:cNvPr>
          <p:cNvGrpSpPr/>
          <p:nvPr/>
        </p:nvGrpSpPr>
        <p:grpSpPr>
          <a:xfrm>
            <a:off x="914521" y="5462052"/>
            <a:ext cx="4952091" cy="400110"/>
            <a:chOff x="766849" y="4039877"/>
            <a:chExt cx="1769559" cy="400110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20AE8B9B-7DF6-4645-91B3-19A4B92D0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49" y="4124709"/>
              <a:ext cx="204337" cy="86584"/>
            </a:xfrm>
            <a:prstGeom prst="homePlate">
              <a:avLst>
                <a:gd name="adj" fmla="val 38784"/>
              </a:avLst>
            </a:prstGeom>
            <a:solidFill>
              <a:srgbClr val="00B050"/>
            </a:solidFill>
            <a:ln w="63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>
                <a:defRPr/>
              </a:pPr>
              <a:endParaRPr lang="en-US" sz="1000" b="1" ker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" name="Suorakulmio 80">
              <a:extLst>
                <a:ext uri="{FF2B5EF4-FFF2-40B4-BE49-F238E27FC236}">
                  <a16:creationId xmlns:a16="http://schemas.microsoft.com/office/drawing/2014/main" id="{C9C71044-0BA1-43AF-B385-E21D298D3C11}"/>
                </a:ext>
              </a:extLst>
            </p:cNvPr>
            <p:cNvSpPr/>
            <p:nvPr/>
          </p:nvSpPr>
          <p:spPr>
            <a:xfrm>
              <a:off x="989875" y="4039877"/>
              <a:ext cx="15465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Single balance compactible NBS Handbook available</a:t>
              </a:r>
              <a:br>
                <a:rPr lang="en-US" sz="10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</a:br>
              <a:r>
                <a:rPr lang="en-US" sz="10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(English version) </a:t>
              </a:r>
            </a:p>
          </p:txBody>
        </p:sp>
      </p:grpSp>
      <p:grpSp>
        <p:nvGrpSpPr>
          <p:cNvPr id="13" name="Grupp 9">
            <a:extLst>
              <a:ext uri="{FF2B5EF4-FFF2-40B4-BE49-F238E27FC236}">
                <a16:creationId xmlns:a16="http://schemas.microsoft.com/office/drawing/2014/main" id="{B302DCF9-E7F0-4149-A6A4-61711D0021EB}"/>
              </a:ext>
            </a:extLst>
          </p:cNvPr>
          <p:cNvGrpSpPr/>
          <p:nvPr/>
        </p:nvGrpSpPr>
        <p:grpSpPr>
          <a:xfrm>
            <a:off x="922520" y="5120662"/>
            <a:ext cx="4607143" cy="400110"/>
            <a:chOff x="766848" y="4212937"/>
            <a:chExt cx="2364190" cy="400110"/>
          </a:xfrm>
        </p:grpSpPr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845F7DB0-F8F4-4147-950B-59FE015B4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48" y="4308119"/>
              <a:ext cx="283031" cy="86584"/>
            </a:xfrm>
            <a:prstGeom prst="homePlate">
              <a:avLst>
                <a:gd name="adj" fmla="val 38784"/>
              </a:avLst>
            </a:prstGeom>
            <a:solidFill>
              <a:schemeClr val="accent5"/>
            </a:solidFill>
            <a:ln w="6350" algn="ctr">
              <a:solidFill>
                <a:schemeClr val="accent5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" name="Suorakulmio 80">
              <a:extLst>
                <a:ext uri="{FF2B5EF4-FFF2-40B4-BE49-F238E27FC236}">
                  <a16:creationId xmlns:a16="http://schemas.microsoft.com/office/drawing/2014/main" id="{5E3185FB-3B8A-409F-AC2C-1E8D4A549F2A}"/>
                </a:ext>
              </a:extLst>
            </p:cNvPr>
            <p:cNvSpPr/>
            <p:nvPr/>
          </p:nvSpPr>
          <p:spPr>
            <a:xfrm>
              <a:off x="1083024" y="4212937"/>
              <a:ext cx="20480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Development of internal processes and IT-systems</a:t>
              </a:r>
            </a:p>
          </p:txBody>
        </p:sp>
      </p:grpSp>
      <p:sp>
        <p:nvSpPr>
          <p:cNvPr id="40" name="AutoShape 6">
            <a:extLst>
              <a:ext uri="{FF2B5EF4-FFF2-40B4-BE49-F238E27FC236}">
                <a16:creationId xmlns:a16="http://schemas.microsoft.com/office/drawing/2014/main" id="{822C5300-3AE6-4DE0-B500-83479322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906" y="3374817"/>
            <a:ext cx="688051" cy="351406"/>
          </a:xfrm>
          <a:prstGeom prst="homePlate">
            <a:avLst>
              <a:gd name="adj" fmla="val 38784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 anchor="ctr">
            <a:noAutofit/>
          </a:bodyPr>
          <a:lstStyle/>
          <a:p>
            <a:pPr algn="ctr" defTabSz="914400"/>
            <a:endParaRPr lang="en-US" sz="800" b="1" kern="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50" name="Suorakulmio 80">
            <a:extLst>
              <a:ext uri="{FF2B5EF4-FFF2-40B4-BE49-F238E27FC236}">
                <a16:creationId xmlns:a16="http://schemas.microsoft.com/office/drawing/2014/main" id="{186C497A-88D7-4620-9C43-7D2C5153815C}"/>
              </a:ext>
            </a:extLst>
          </p:cNvPr>
          <p:cNvSpPr/>
          <p:nvPr/>
        </p:nvSpPr>
        <p:spPr>
          <a:xfrm>
            <a:off x="10203127" y="4207498"/>
            <a:ext cx="997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Go-Live </a:t>
            </a:r>
            <a:b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</a:b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1.11.2021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D1E906EB-B052-4FC4-9C55-193EF3F3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081" y="3807372"/>
            <a:ext cx="1258139" cy="357541"/>
          </a:xfrm>
          <a:prstGeom prst="homePlate">
            <a:avLst>
              <a:gd name="adj" fmla="val 38784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anchor="ctr">
            <a:noAutofit/>
          </a:bodyPr>
          <a:lstStyle/>
          <a:p>
            <a:pPr algn="ctr" defTabSz="914400"/>
            <a:endParaRPr lang="en-US" sz="800" b="1" kern="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grpSp>
        <p:nvGrpSpPr>
          <p:cNvPr id="22" name="Grupp 8">
            <a:extLst>
              <a:ext uri="{FF2B5EF4-FFF2-40B4-BE49-F238E27FC236}">
                <a16:creationId xmlns:a16="http://schemas.microsoft.com/office/drawing/2014/main" id="{344FF0CA-937D-4437-BCFA-6921C2DBF587}"/>
              </a:ext>
            </a:extLst>
          </p:cNvPr>
          <p:cNvGrpSpPr/>
          <p:nvPr/>
        </p:nvGrpSpPr>
        <p:grpSpPr>
          <a:xfrm>
            <a:off x="5366398" y="5158619"/>
            <a:ext cx="4899789" cy="246221"/>
            <a:chOff x="766849" y="4049195"/>
            <a:chExt cx="1750870" cy="246221"/>
          </a:xfrm>
        </p:grpSpPr>
        <p:sp>
          <p:nvSpPr>
            <p:cNvPr id="23" name="AutoShape 6">
              <a:extLst>
                <a:ext uri="{FF2B5EF4-FFF2-40B4-BE49-F238E27FC236}">
                  <a16:creationId xmlns:a16="http://schemas.microsoft.com/office/drawing/2014/main" id="{3E788116-AE1E-41EB-B021-9465E4803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49" y="4124709"/>
              <a:ext cx="204337" cy="86584"/>
            </a:xfrm>
            <a:prstGeom prst="homePlate">
              <a:avLst>
                <a:gd name="adj" fmla="val 38784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36000" tIns="36000" rIns="36000" bIns="36000" anchor="ctr">
              <a:noAutofit/>
            </a:bodyPr>
            <a:lstStyle/>
            <a:p>
              <a:pPr algn="ctr">
                <a:defRPr/>
              </a:pPr>
              <a:endParaRPr lang="en-US" sz="1000" b="1" ker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Suorakulmio 80">
              <a:extLst>
                <a:ext uri="{FF2B5EF4-FFF2-40B4-BE49-F238E27FC236}">
                  <a16:creationId xmlns:a16="http://schemas.microsoft.com/office/drawing/2014/main" id="{DB99B132-193E-4DCA-9999-B58658D78ABA}"/>
                </a:ext>
              </a:extLst>
            </p:cNvPr>
            <p:cNvSpPr/>
            <p:nvPr/>
          </p:nvSpPr>
          <p:spPr>
            <a:xfrm>
              <a:off x="971186" y="4049195"/>
              <a:ext cx="15465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Agreement updates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32903-A7FF-4258-972D-6A027AE25B7C}"/>
              </a:ext>
            </a:extLst>
          </p:cNvPr>
          <p:cNvCxnSpPr>
            <a:cxnSpLocks/>
          </p:cNvCxnSpPr>
          <p:nvPr/>
        </p:nvCxnSpPr>
        <p:spPr>
          <a:xfrm flipH="1">
            <a:off x="10104259" y="2753014"/>
            <a:ext cx="632" cy="245173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AB5AF9C-003D-472F-88B5-04A98DE0B3A7}"/>
              </a:ext>
            </a:extLst>
          </p:cNvPr>
          <p:cNvSpPr/>
          <p:nvPr/>
        </p:nvSpPr>
        <p:spPr>
          <a:xfrm>
            <a:off x="9377475" y="5215844"/>
            <a:ext cx="1419793" cy="725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Minor production </a:t>
            </a:r>
            <a:br>
              <a:rPr lang="en-GB" sz="1100" dirty="0"/>
            </a:br>
            <a:r>
              <a:rPr lang="en-GB" sz="1100" dirty="0"/>
              <a:t>structure changes will be done before Go-Live 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0AA3C-1AC9-45A4-8D78-81A897515B7D}"/>
              </a:ext>
            </a:extLst>
          </p:cNvPr>
          <p:cNvSpPr/>
          <p:nvPr/>
        </p:nvSpPr>
        <p:spPr>
          <a:xfrm>
            <a:off x="6123922" y="6087514"/>
            <a:ext cx="537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/>
              <a:t>As the changes in communication</a:t>
            </a:r>
            <a:r>
              <a:rPr lang="en-GB" sz="1200" dirty="0"/>
              <a:t>/data change</a:t>
            </a:r>
            <a:r>
              <a:rPr lang="en-US" sz="1200" dirty="0"/>
              <a:t> are very limited, </a:t>
            </a:r>
            <a:br>
              <a:rPr lang="en-US" sz="1200" dirty="0"/>
            </a:br>
            <a:r>
              <a:rPr lang="en-US" sz="1200" dirty="0"/>
              <a:t>eSett sees that there are no need for market testing period</a:t>
            </a: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3177645C-228F-412E-B78B-2A9BE4097A6F}"/>
              </a:ext>
            </a:extLst>
          </p:cNvPr>
          <p:cNvSpPr/>
          <p:nvPr/>
        </p:nvSpPr>
        <p:spPr>
          <a:xfrm>
            <a:off x="1758229" y="4303621"/>
            <a:ext cx="292960" cy="2456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uorakulmio 80">
            <a:extLst>
              <a:ext uri="{FF2B5EF4-FFF2-40B4-BE49-F238E27FC236}">
                <a16:creationId xmlns:a16="http://schemas.microsoft.com/office/drawing/2014/main" id="{9C97C462-0732-4D86-9738-7285B1801217}"/>
              </a:ext>
            </a:extLst>
          </p:cNvPr>
          <p:cNvSpPr/>
          <p:nvPr/>
        </p:nvSpPr>
        <p:spPr>
          <a:xfrm>
            <a:off x="2010945" y="4207498"/>
            <a:ext cx="140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Customer Committee</a:t>
            </a:r>
          </a:p>
        </p:txBody>
      </p:sp>
      <p:sp>
        <p:nvSpPr>
          <p:cNvPr id="5" name="Star: 5 Points 34">
            <a:extLst>
              <a:ext uri="{FF2B5EF4-FFF2-40B4-BE49-F238E27FC236}">
                <a16:creationId xmlns:a16="http://schemas.microsoft.com/office/drawing/2014/main" id="{ADB7DA00-6E61-46F0-87B4-492A818DE18C}"/>
              </a:ext>
            </a:extLst>
          </p:cNvPr>
          <p:cNvSpPr/>
          <p:nvPr/>
        </p:nvSpPr>
        <p:spPr>
          <a:xfrm>
            <a:off x="9994331" y="4305760"/>
            <a:ext cx="292960" cy="2456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orakulmio 80">
            <a:extLst>
              <a:ext uri="{FF2B5EF4-FFF2-40B4-BE49-F238E27FC236}">
                <a16:creationId xmlns:a16="http://schemas.microsoft.com/office/drawing/2014/main" id="{C42EC86D-FDFF-4935-A3C6-7D72C3EBC069}"/>
              </a:ext>
            </a:extLst>
          </p:cNvPr>
          <p:cNvSpPr/>
          <p:nvPr/>
        </p:nvSpPr>
        <p:spPr>
          <a:xfrm>
            <a:off x="6088826" y="4226717"/>
            <a:ext cx="140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Customer Committee</a:t>
            </a:r>
          </a:p>
        </p:txBody>
      </p:sp>
      <p:sp>
        <p:nvSpPr>
          <p:cNvPr id="16" name="Star: 5 Points 34">
            <a:extLst>
              <a:ext uri="{FF2B5EF4-FFF2-40B4-BE49-F238E27FC236}">
                <a16:creationId xmlns:a16="http://schemas.microsoft.com/office/drawing/2014/main" id="{39D33A92-5BC5-422E-AD13-5BDE8249C785}"/>
              </a:ext>
            </a:extLst>
          </p:cNvPr>
          <p:cNvSpPr/>
          <p:nvPr/>
        </p:nvSpPr>
        <p:spPr>
          <a:xfrm>
            <a:off x="5845426" y="4344942"/>
            <a:ext cx="292960" cy="2456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8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3AEAE-384A-4E61-803F-6B6C9F62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2254246"/>
            <a:ext cx="5230049" cy="1471511"/>
          </a:xfrm>
        </p:spPr>
        <p:txBody>
          <a:bodyPr/>
          <a:lstStyle/>
          <a:p>
            <a:r>
              <a:rPr lang="en-GB" dirty="0"/>
              <a:t>Changes to the Market Participants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304A39-5CF7-47F8-95C8-6DC4F2987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0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CA-901C-A543-AF28-A56299A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Changes to BRPs - Settlement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C9-0153-F642-92BD-0C5C7B482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5" y="2168525"/>
            <a:ext cx="5508382" cy="42935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Minor Production Unit Structures </a:t>
            </a:r>
          </a:p>
          <a:p>
            <a:pPr marL="685800" lvl="1" indent="-285750"/>
            <a:r>
              <a:rPr lang="en-US" dirty="0"/>
              <a:t>Retailer of minor Production Unit valid after Go-Live date must have valid Retailer Balance Responsibility for production in the MGA where the PU is located. </a:t>
            </a:r>
          </a:p>
          <a:p>
            <a:pPr marL="685800" lvl="1" indent="-285750"/>
            <a:r>
              <a:rPr lang="en-US" dirty="0"/>
              <a:t>Possible changes to RBR relations will be adjusted co-operation with BRP and eSett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Prices</a:t>
            </a:r>
          </a:p>
          <a:p>
            <a:pPr marL="685800" lvl="1" indent="-285750"/>
            <a:r>
              <a:rPr lang="en-US" dirty="0"/>
              <a:t>Consumption Imbalance Purchase price, Consumption Imbalance Sales price, Production Imbalance Purchase price and Production Imbalance Sales price will be replaced by Imbalance Purchase price and Imbalance Sales price</a:t>
            </a:r>
          </a:p>
          <a:p>
            <a:pPr marL="685800" lvl="1" indent="-285750"/>
            <a:r>
              <a:rPr lang="en-US" dirty="0"/>
              <a:t>Price for Imbalance Purchase and Sales will be the  same per imbalance settlement period (hour)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9CDDB-1362-D24B-AE9A-65241F526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" t="15103" r="1763" b="12102"/>
          <a:stretch/>
        </p:blipFill>
        <p:spPr>
          <a:xfrm>
            <a:off x="6422065" y="2168525"/>
            <a:ext cx="4936995" cy="37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D0D9BC-0D78-4210-8702-8DE892D8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Changes</a:t>
            </a:r>
            <a:r>
              <a:rPr lang="fi-FI" dirty="0"/>
              <a:t> to </a:t>
            </a:r>
            <a:r>
              <a:rPr lang="fi-FI" dirty="0" err="1"/>
              <a:t>BRPs</a:t>
            </a:r>
            <a:r>
              <a:rPr lang="fi-FI" dirty="0"/>
              <a:t> - </a:t>
            </a:r>
            <a:r>
              <a:rPr lang="fi-FI" dirty="0" err="1"/>
              <a:t>Fees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F55A2B-5437-49E1-BFB5-79C1095AEE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Fees</a:t>
            </a:r>
          </a:p>
          <a:p>
            <a:pPr marL="685800" lvl="1" indent="-285750"/>
            <a:r>
              <a:rPr lang="en-US" dirty="0"/>
              <a:t>Consumption Imbalance Fee will be removed </a:t>
            </a:r>
          </a:p>
          <a:p>
            <a:pPr marL="685800" lvl="1" indent="-285750"/>
            <a:r>
              <a:rPr lang="en-US" dirty="0"/>
              <a:t>New Imbalance Fee will be introduced</a:t>
            </a:r>
          </a:p>
          <a:p>
            <a:pPr marL="685800" lvl="1" indent="-285750"/>
            <a:r>
              <a:rPr lang="en-US" dirty="0"/>
              <a:t>Consumption Fee and Production Fee will be removed</a:t>
            </a:r>
          </a:p>
          <a:p>
            <a:pPr marL="685800" lvl="1" indent="-285750"/>
            <a:r>
              <a:rPr lang="en-US" dirty="0"/>
              <a:t>New Volume Fee will be introduced</a:t>
            </a:r>
          </a:p>
          <a:p>
            <a:pPr marL="820738" lvl="2" indent="-285750"/>
            <a:r>
              <a:rPr lang="en-US" dirty="0">
                <a:latin typeface="Arial" panose="020B0604020202020204" pitchFamily="34" charset="0"/>
              </a:rPr>
              <a:t>B</a:t>
            </a:r>
            <a:r>
              <a:rPr lang="en-US" dirty="0">
                <a:effectLst/>
                <a:latin typeface="Arial" panose="020B0604020202020204" pitchFamily="34" charset="0"/>
              </a:rPr>
              <a:t>ased on total consumption and production volumes</a:t>
            </a:r>
          </a:p>
          <a:p>
            <a:pPr marL="820738" lvl="2" indent="-285750"/>
            <a:r>
              <a:rPr lang="en-US" dirty="0">
                <a:latin typeface="Arial" panose="020B0604020202020204" pitchFamily="34" charset="0"/>
              </a:rPr>
              <a:t>D</a:t>
            </a:r>
            <a:r>
              <a:rPr lang="en-US" dirty="0">
                <a:effectLst/>
                <a:latin typeface="Arial" panose="020B0604020202020204" pitchFamily="34" charset="0"/>
              </a:rPr>
              <a:t>oes not apply to Denmark as this fee will be collected through the grid tariffs instead</a:t>
            </a:r>
          </a:p>
          <a:p>
            <a:pPr marL="820738" lvl="2" indent="-285750"/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More information about Fees can be found from </a:t>
            </a:r>
            <a:r>
              <a:rPr lang="fi-FI" dirty="0" err="1">
                <a:effectLst/>
                <a:latin typeface="Arial" panose="020B0604020202020204" pitchFamily="34" charset="0"/>
              </a:rPr>
              <a:t>Common</a:t>
            </a:r>
            <a:r>
              <a:rPr lang="fi-FI" dirty="0">
                <a:effectLst/>
                <a:latin typeface="Arial" panose="020B0604020202020204" pitchFamily="34" charset="0"/>
              </a:rPr>
              <a:t> Market Design </a:t>
            </a:r>
            <a:r>
              <a:rPr lang="fi-FI" dirty="0" err="1">
                <a:effectLst/>
                <a:latin typeface="Arial" panose="020B0604020202020204" pitchFamily="34" charset="0"/>
              </a:rPr>
              <a:t>description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6D552A-9B1F-4812-B6F6-9FF884845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8345" y="2290403"/>
            <a:ext cx="5075237" cy="2277194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88CCFDC-4093-4AAA-87CA-8CF8659BF191}"/>
              </a:ext>
            </a:extLst>
          </p:cNvPr>
          <p:cNvSpPr txBox="1"/>
          <p:nvPr/>
        </p:nvSpPr>
        <p:spPr>
          <a:xfrm>
            <a:off x="6168345" y="472712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The p</a:t>
            </a:r>
            <a:r>
              <a:rPr lang="en-US" sz="900" dirty="0">
                <a:effectLst/>
                <a:latin typeface="Arial" panose="020B0604020202020204" pitchFamily="34" charset="0"/>
              </a:rPr>
              <a:t>icture above is taken from Single price and Single position –implementation </a:t>
            </a:r>
          </a:p>
          <a:p>
            <a:r>
              <a:rPr lang="en-US" sz="900" dirty="0">
                <a:effectLst/>
                <a:latin typeface="Arial" panose="020B0604020202020204" pitchFamily="34" charset="0"/>
              </a:rPr>
              <a:t>in the Nordics Common Market Design description document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43701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CA-901C-A543-AF28-A56299A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Changes to BRPs - I</a:t>
            </a:r>
            <a:r>
              <a:rPr lang="en-GB" dirty="0" err="1"/>
              <a:t>nvoice</a:t>
            </a:r>
            <a:r>
              <a:rPr lang="en-GB" dirty="0"/>
              <a:t> content will change to reflect new model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5B973D-E899-40EE-82B7-150191FD89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Invoicing period and schedule remain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a few invoice products will be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 invoice products will be used for business days before the Go-Live day and new Invoice products will be for used business days after Go-Live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C110A66B-0835-4FF9-9089-685111A0A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79252"/>
              </p:ext>
            </p:extLst>
          </p:nvPr>
        </p:nvGraphicFramePr>
        <p:xfrm>
          <a:off x="1093249" y="2793854"/>
          <a:ext cx="4564601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469">
                  <a:extLst>
                    <a:ext uri="{9D8B030D-6E8A-4147-A177-3AD203B41FA5}">
                      <a16:colId xmlns:a16="http://schemas.microsoft.com/office/drawing/2014/main" val="817719233"/>
                    </a:ext>
                  </a:extLst>
                </a:gridCol>
                <a:gridCol w="2203132">
                  <a:extLst>
                    <a:ext uri="{9D8B030D-6E8A-4147-A177-3AD203B41FA5}">
                      <a16:colId xmlns:a16="http://schemas.microsoft.com/office/drawing/2014/main" val="860561434"/>
                    </a:ext>
                  </a:extLst>
                </a:gridCol>
              </a:tblGrid>
              <a:tr h="307177">
                <a:tc>
                  <a:txBody>
                    <a:bodyPr/>
                    <a:lstStyle/>
                    <a:p>
                      <a:r>
                        <a:rPr lang="fi-FI" sz="1600" dirty="0"/>
                        <a:t>Old </a:t>
                      </a:r>
                      <a:r>
                        <a:rPr lang="fi-FI" sz="1600" dirty="0" err="1"/>
                        <a:t>Invoice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product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New </a:t>
                      </a:r>
                      <a:r>
                        <a:rPr lang="fi-FI" sz="1600" dirty="0" err="1"/>
                        <a:t>Invoice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product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65022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 err="1"/>
                        <a:t>Sold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consumption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imbalance</a:t>
                      </a:r>
                      <a:endParaRPr lang="fi-FI" sz="1100" dirty="0"/>
                    </a:p>
                  </a:txBody>
                  <a:tcPr anchor="ctr">
                    <a:solidFill>
                      <a:srgbClr val="D5D1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 err="1"/>
                        <a:t>Sold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imbalance</a:t>
                      </a:r>
                      <a:endParaRPr lang="fi-FI" sz="1100" dirty="0"/>
                    </a:p>
                  </a:txBody>
                  <a:tcPr anchor="ctr">
                    <a:solidFill>
                      <a:srgbClr val="D5D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45657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 err="1"/>
                        <a:t>Sold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production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imbalance</a:t>
                      </a:r>
                      <a:endParaRPr lang="fi-FI" sz="1100" dirty="0"/>
                    </a:p>
                  </a:txBody>
                  <a:tcPr anchor="ctr">
                    <a:solidFill>
                      <a:srgbClr val="D5D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6003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 err="1"/>
                        <a:t>Purchased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consumption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imbalance</a:t>
                      </a:r>
                      <a:endParaRPr lang="fi-FI" sz="1100" dirty="0"/>
                    </a:p>
                  </a:txBody>
                  <a:tcPr anchor="ctr">
                    <a:solidFill>
                      <a:srgbClr val="EBEA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 err="1"/>
                        <a:t>Purchased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imbalance</a:t>
                      </a:r>
                      <a:endParaRPr lang="fi-FI" sz="1100" dirty="0"/>
                    </a:p>
                  </a:txBody>
                  <a:tcPr anchor="ctr">
                    <a:solidFill>
                      <a:srgbClr val="EB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604233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algn="l"/>
                      <a:r>
                        <a:rPr lang="fi-FI" sz="1100" dirty="0" err="1"/>
                        <a:t>Purchased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production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imbalance</a:t>
                      </a:r>
                      <a:endParaRPr lang="fi-FI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91392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algn="l"/>
                      <a:r>
                        <a:rPr lang="fi-FI" sz="1100" dirty="0" err="1"/>
                        <a:t>Consumption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Fee</a:t>
                      </a:r>
                      <a:endParaRPr lang="fi-FI" sz="1100" dirty="0"/>
                    </a:p>
                  </a:txBody>
                  <a:tcPr anchor="ctr">
                    <a:solidFill>
                      <a:srgbClr val="D5D1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i-FI" sz="1100" dirty="0"/>
                        <a:t>Volume </a:t>
                      </a:r>
                      <a:r>
                        <a:rPr lang="fi-FI" sz="1100" dirty="0" err="1"/>
                        <a:t>Fee</a:t>
                      </a:r>
                      <a:endParaRPr lang="fi-FI" sz="1100" dirty="0"/>
                    </a:p>
                  </a:txBody>
                  <a:tcPr anchor="ctr">
                    <a:solidFill>
                      <a:srgbClr val="D5D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45542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algn="l"/>
                      <a:r>
                        <a:rPr lang="fi-FI" sz="1100" dirty="0" err="1"/>
                        <a:t>Production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Fee</a:t>
                      </a:r>
                      <a:endParaRPr lang="fi-FI" sz="1100" dirty="0"/>
                    </a:p>
                  </a:txBody>
                  <a:tcPr anchor="ctr">
                    <a:solidFill>
                      <a:srgbClr val="D5D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52335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algn="l"/>
                      <a:r>
                        <a:rPr lang="fi-FI" sz="1100" dirty="0" err="1"/>
                        <a:t>Consumption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Imbalance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Fee</a:t>
                      </a:r>
                      <a:endParaRPr lang="fi-FI" sz="1100" dirty="0"/>
                    </a:p>
                  </a:txBody>
                  <a:tcPr anchor="ctr">
                    <a:solidFill>
                      <a:srgbClr val="EBEA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dirty="0" err="1"/>
                        <a:t>Imbalance</a:t>
                      </a:r>
                      <a:r>
                        <a:rPr lang="fi-FI" sz="1100" dirty="0"/>
                        <a:t> </a:t>
                      </a:r>
                      <a:r>
                        <a:rPr lang="fi-FI" sz="1100" dirty="0" err="1"/>
                        <a:t>Fee</a:t>
                      </a:r>
                      <a:endParaRPr lang="fi-FI" sz="1100" dirty="0"/>
                    </a:p>
                  </a:txBody>
                  <a:tcPr anchor="ctr">
                    <a:solidFill>
                      <a:srgbClr val="EB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86599"/>
                  </a:ext>
                </a:extLst>
              </a:tr>
            </a:tbl>
          </a:graphicData>
        </a:graphic>
      </p:graphicFrame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CADF9F3-A6DF-4EF2-8F1A-B972B20AB3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8E3294E-A00E-4470-996B-80F2B233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436" y="2012822"/>
            <a:ext cx="5824764" cy="43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AC94292-4F73-44DD-B20D-AB4A8099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principle will be kept the same in the dynamic collateral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Two-balance model related components will be replaced by single balance model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dynamic collateral model will not apply during the transition period, and a manual collateral demand will be applied until there is sufficient data to calculate the dynamic collateral demand according to single balance model components</a:t>
            </a:r>
          </a:p>
          <a:p>
            <a:pPr marL="685800" lvl="1" indent="-285750"/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1755D4F-5511-4B1D-A917-32E4EAF7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Changes to </a:t>
            </a:r>
            <a:r>
              <a:rPr lang="fi-FI" dirty="0" err="1"/>
              <a:t>BRPs</a:t>
            </a:r>
            <a:r>
              <a:rPr lang="fi-FI" dirty="0"/>
              <a:t> – </a:t>
            </a:r>
            <a:r>
              <a:rPr lang="fi-FI" dirty="0" err="1"/>
              <a:t>Dynamic</a:t>
            </a:r>
            <a:r>
              <a:rPr lang="fi-FI" dirty="0"/>
              <a:t> </a:t>
            </a:r>
            <a:r>
              <a:rPr lang="fi-FI" dirty="0" err="1"/>
              <a:t>Collateral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will be adjusted to new model 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A58F0912-1291-4F62-97FF-1970776B2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38456"/>
              </p:ext>
            </p:extLst>
          </p:nvPr>
        </p:nvGraphicFramePr>
        <p:xfrm>
          <a:off x="1154649" y="3891713"/>
          <a:ext cx="971125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084">
                  <a:extLst>
                    <a:ext uri="{9D8B030D-6E8A-4147-A177-3AD203B41FA5}">
                      <a16:colId xmlns:a16="http://schemas.microsoft.com/office/drawing/2014/main" val="194581607"/>
                    </a:ext>
                  </a:extLst>
                </a:gridCol>
                <a:gridCol w="3237084">
                  <a:extLst>
                    <a:ext uri="{9D8B030D-6E8A-4147-A177-3AD203B41FA5}">
                      <a16:colId xmlns:a16="http://schemas.microsoft.com/office/drawing/2014/main" val="4107715756"/>
                    </a:ext>
                  </a:extLst>
                </a:gridCol>
                <a:gridCol w="3237084">
                  <a:extLst>
                    <a:ext uri="{9D8B030D-6E8A-4147-A177-3AD203B41FA5}">
                      <a16:colId xmlns:a16="http://schemas.microsoft.com/office/drawing/2014/main" val="3057602275"/>
                    </a:ext>
                  </a:extLst>
                </a:gridCol>
              </a:tblGrid>
              <a:tr h="330127"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Before</a:t>
                      </a:r>
                      <a:r>
                        <a:rPr lang="fi-FI" dirty="0"/>
                        <a:t> 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Transition </a:t>
                      </a:r>
                      <a:r>
                        <a:rPr lang="fi-FI" dirty="0" err="1"/>
                        <a:t>period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After</a:t>
                      </a:r>
                      <a:r>
                        <a:rPr lang="fi-FI" dirty="0"/>
                        <a:t> transition </a:t>
                      </a:r>
                      <a:r>
                        <a:rPr lang="fi-FI" dirty="0" err="1"/>
                        <a:t>period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49359"/>
                  </a:ext>
                </a:extLst>
              </a:tr>
              <a:tr h="907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Calculation of Collateral Demand for two-balance model regime will be used</a:t>
                      </a:r>
                      <a:endParaRPr lang="fi-FI" sz="14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Calculation of Collateral Demand will be paused. Instead manually set demand will be used (5 full weeks)</a:t>
                      </a:r>
                      <a:endParaRPr lang="fi-FI" sz="14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Calculation of Collateral Demand for singe balance model regime will be used</a:t>
                      </a:r>
                      <a:endParaRPr lang="fi-FI" sz="14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63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10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AFCF263-8ADF-47BB-8E92-F3F71C373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balance will reduce the amount of dataflows but the content of the dataflows will be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changes are the same for Online Service Data packages and Information service in dataflows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B62EDC4-815A-4A19-8AD0-A8418684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Changes</a:t>
            </a:r>
            <a:r>
              <a:rPr lang="fi-FI" dirty="0"/>
              <a:t> to </a:t>
            </a:r>
            <a:r>
              <a:rPr lang="fi-FI" dirty="0" err="1"/>
              <a:t>BRPs</a:t>
            </a:r>
            <a:r>
              <a:rPr lang="fi-FI" dirty="0"/>
              <a:t> – number of data package will decrease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2C0EB9D0-CA27-4BA4-8A2E-D1CE7B2A5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47634"/>
              </p:ext>
            </p:extLst>
          </p:nvPr>
        </p:nvGraphicFramePr>
        <p:xfrm>
          <a:off x="1168399" y="2886709"/>
          <a:ext cx="7950541" cy="2246703"/>
        </p:xfrm>
        <a:graphic>
          <a:graphicData uri="http://schemas.openxmlformats.org/drawingml/2006/table">
            <a:tbl>
              <a:tblPr/>
              <a:tblGrid>
                <a:gridCol w="4432856">
                  <a:extLst>
                    <a:ext uri="{9D8B030D-6E8A-4147-A177-3AD203B41FA5}">
                      <a16:colId xmlns:a16="http://schemas.microsoft.com/office/drawing/2014/main" val="1697724833"/>
                    </a:ext>
                  </a:extLst>
                </a:gridCol>
                <a:gridCol w="3517685">
                  <a:extLst>
                    <a:ext uri="{9D8B030D-6E8A-4147-A177-3AD203B41FA5}">
                      <a16:colId xmlns:a16="http://schemas.microsoft.com/office/drawing/2014/main" val="3876576304"/>
                    </a:ext>
                  </a:extLst>
                </a:gridCol>
              </a:tblGrid>
              <a:tr h="3376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Old Data </a:t>
                      </a:r>
                      <a:r>
                        <a:rPr lang="fi-FI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package</a:t>
                      </a:r>
                      <a:endParaRPr lang="fi-FI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New Data </a:t>
                      </a:r>
                      <a:r>
                        <a:rPr lang="fi-FI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package</a:t>
                      </a:r>
                      <a:endParaRPr lang="fi-FI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14657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 Imbalance – Preliminary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4000" lvl="0" algn="l" fontAlgn="ctr">
                        <a:spcBef>
                          <a:spcPts val="0"/>
                        </a:spcBef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Imbalance – Preliminary Results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02762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Imbalance - Preliminary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385127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>
                          <a:effectLst/>
                          <a:latin typeface="+mn-lt"/>
                        </a:rPr>
                        <a:t>Consumption Imbalance – Final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44000" lvl="0" algn="l" fontAlgn="ctr">
                        <a:spcBef>
                          <a:spcPts val="0"/>
                        </a:spcBef>
                      </a:pPr>
                      <a:r>
                        <a:rPr lang="fi-FI" sz="1100" b="0" i="0" u="none" strike="noStrike" dirty="0">
                          <a:effectLst/>
                          <a:latin typeface="+mn-lt"/>
                        </a:rPr>
                        <a:t>Imbalance – Final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44942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>
                          <a:effectLst/>
                          <a:latin typeface="+mn-lt"/>
                        </a:rPr>
                        <a:t>Production Imbalance – Final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38345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 Imbalance – Invoiced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4000" lvl="0" algn="l" fontAlgn="ctr">
                        <a:spcBef>
                          <a:spcPts val="0"/>
                        </a:spcBef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Imbalance – Invoiced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73944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Imbalance – Invoiced Results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137607"/>
                  </a:ext>
                </a:extLst>
              </a:tr>
              <a:tr h="273123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>
                          <a:effectLst/>
                          <a:latin typeface="+mj-lt"/>
                        </a:rPr>
                        <a:t>Consumption imbalance per BRP per MBA (volume and amount)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44000" lvl="0" algn="l" fontAlgn="ctr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Imbalance per BRP per MBA (Volume and Amount)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69102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pPr marL="144000" lvl="0" algn="l" fontAlgn="b">
                        <a:spcBef>
                          <a:spcPts val="0"/>
                        </a:spcBef>
                      </a:pPr>
                      <a:r>
                        <a:rPr lang="en-GB" sz="1100" b="0" i="0" u="none" strike="noStrike" noProof="0" dirty="0">
                          <a:effectLst/>
                          <a:latin typeface="+mj-lt"/>
                        </a:rPr>
                        <a:t>Production imbalance per BRP per MBA (volume and amount)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90862"/>
                  </a:ext>
                </a:extLst>
              </a:tr>
            </a:tbl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7506EF9A-F8F8-4BF3-8D8B-794AE7AF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43" y="5133415"/>
            <a:ext cx="7438913" cy="1229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AAF444-190D-4061-A649-A399E9103710}"/>
              </a:ext>
            </a:extLst>
          </p:cNvPr>
          <p:cNvSpPr/>
          <p:nvPr/>
        </p:nvSpPr>
        <p:spPr>
          <a:xfrm>
            <a:off x="2159000" y="6362599"/>
            <a:ext cx="807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85750"/>
            <a:r>
              <a:rPr lang="en-US" sz="1400" dirty="0"/>
              <a:t>Example on how data packages will be sent on day D+2 (where D is the Go-live day) </a:t>
            </a:r>
          </a:p>
        </p:txBody>
      </p:sp>
    </p:spTree>
    <p:extLst>
      <p:ext uri="{BB962C8B-B14F-4D97-AF65-F5344CB8AC3E}">
        <p14:creationId xmlns:p14="http://schemas.microsoft.com/office/powerpoint/2010/main" val="1554030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CA-901C-A543-AF28-A56299A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Changes</a:t>
            </a:r>
            <a:r>
              <a:rPr lang="fi-FI" dirty="0"/>
              <a:t> to </a:t>
            </a:r>
            <a:r>
              <a:rPr lang="fi-FI" dirty="0" err="1"/>
              <a:t>BRPs</a:t>
            </a:r>
            <a:r>
              <a:rPr lang="fi-FI" dirty="0"/>
              <a:t> – Online Service </a:t>
            </a:r>
            <a:r>
              <a:rPr lang="fi-FI" dirty="0" err="1"/>
              <a:t>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C9-0153-F642-92BD-0C5C7B482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Market Reports and KPIs will be used (detailed description available in the updated NBS Handbook and in this document)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“Imbalance” view will be added which uses same principles as Consumption/Production Imbalance view under Settlement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“Imbalance” radio button will be added which uses same principles as Consumption or Production radio button in Balance Report 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Invoicing Report will work as before, all related invoice products for selected time period will be presented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Data Packages will be included in the list in Data Packages Management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Fees will be visible on the Fees view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7735B-A72D-8B41-9063-EE46D7E6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" t="13706" r="6854" b="25957"/>
          <a:stretch/>
        </p:blipFill>
        <p:spPr>
          <a:xfrm>
            <a:off x="6622332" y="2459978"/>
            <a:ext cx="4586785" cy="31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CA-901C-A543-AF28-A56299A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FI" dirty="0"/>
              <a:t>or DS</a:t>
            </a:r>
            <a:r>
              <a:rPr lang="fi-FI" dirty="0"/>
              <a:t>O and datahubs – single balance model introduces only minor changes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C9-0153-F642-92BD-0C5C7B482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Structures for Minor Production Unit</a:t>
            </a:r>
          </a:p>
          <a:p>
            <a:pPr marL="685800" lvl="1" indent="-285750"/>
            <a:r>
              <a:rPr lang="en-US" dirty="0"/>
              <a:t>Retailer of minor Production Unit valid after Go-Live date must have valid Retailer Balance Responsibility for production in the MGA where the PU is located. </a:t>
            </a:r>
          </a:p>
          <a:p>
            <a:pPr marL="685800" lvl="1" indent="-285750"/>
            <a:r>
              <a:rPr lang="en-US" dirty="0"/>
              <a:t>These RBR relations need to be adjusted in co-operation with the BRP and eSett if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Merged Production message (MEPI) can’t be sent for time period which covers both two balance and singe balance settlement days</a:t>
            </a:r>
          </a:p>
          <a:p>
            <a:pPr marL="685800" lvl="1" indent="-285750"/>
            <a:r>
              <a:rPr lang="en-US" dirty="0"/>
              <a:t>When sending MEPI, it is needed to split validity for the days before GL date and the days after GL date</a:t>
            </a:r>
          </a:p>
          <a:p>
            <a:pPr marL="685800" lvl="1" indent="-285750"/>
            <a:r>
              <a:rPr lang="en-US" dirty="0"/>
              <a:t>If MEPI’s validity covers days both side of GL date, it will get rejected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9DECB-CBEA-6845-926E-A200A39B8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85" b="18453"/>
          <a:stretch/>
        </p:blipFill>
        <p:spPr>
          <a:xfrm>
            <a:off x="6501752" y="2565176"/>
            <a:ext cx="4994922" cy="30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D7C214-3259-4C1F-9AA6-DCC1DC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2254246"/>
            <a:ext cx="5230049" cy="1471511"/>
          </a:xfrm>
        </p:spPr>
        <p:txBody>
          <a:bodyPr/>
          <a:lstStyle/>
          <a:p>
            <a:r>
              <a:rPr lang="en-GB" dirty="0"/>
              <a:t>Single Position – Single Price Model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78806A-EB50-4FD5-91D2-42C409DF3C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High level concept </a:t>
            </a:r>
          </a:p>
        </p:txBody>
      </p:sp>
    </p:spTree>
    <p:extLst>
      <p:ext uri="{BB962C8B-B14F-4D97-AF65-F5344CB8AC3E}">
        <p14:creationId xmlns:p14="http://schemas.microsoft.com/office/powerpoint/2010/main" val="592976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CA-901C-A543-AF28-A56299A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Changes for 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C9-0153-F642-92BD-0C5C7B482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Minor Production Unit structures </a:t>
            </a:r>
          </a:p>
          <a:p>
            <a:pPr marL="685800" lvl="1" indent="-285750"/>
            <a:r>
              <a:rPr lang="en-US" dirty="0"/>
              <a:t>Retailer of minor Production Unit valid after Go-Live date must have valid Retailer Balance Responsibility for production in the MGA where the PU is located. </a:t>
            </a:r>
          </a:p>
          <a:p>
            <a:pPr marL="685800" lvl="1" indent="-285750"/>
            <a:r>
              <a:rPr lang="en-US" dirty="0"/>
              <a:t>These RBR relations need to be adjusted co-operation with the BRP and eSett if needed.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Online Service views</a:t>
            </a:r>
          </a:p>
          <a:p>
            <a:pPr marL="685800" lvl="1" indent="-285750"/>
            <a:r>
              <a:rPr lang="en-US" dirty="0"/>
              <a:t>New “Imbalance” radio button will be added which uses same principles as Consumption or Production radio button in Balance Report view.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B51E8-F3A6-D242-802C-48B5C6AB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669" y="2168525"/>
            <a:ext cx="3838185" cy="38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CA-901C-A543-AF28-A56299A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Key documents</a:t>
            </a:r>
            <a:r>
              <a:rPr lang="en-GB" dirty="0"/>
              <a:t> provide detailed information on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C9-0153-F642-92BD-0C5C7B482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4" y="2168526"/>
            <a:ext cx="5243043" cy="39690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NBS Handbook (Single balance compatible version)</a:t>
            </a:r>
          </a:p>
          <a:p>
            <a:pPr marL="685800" lvl="1" indent="-285750"/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fi-FI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Online Service – User </a:t>
            </a:r>
            <a:r>
              <a:rPr lang="fi-FI" dirty="0" err="1"/>
              <a:t>guideline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Single </a:t>
            </a:r>
            <a:r>
              <a:rPr lang="fi-FI" dirty="0" err="1"/>
              <a:t>Balance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Data </a:t>
            </a:r>
            <a:r>
              <a:rPr lang="fi-FI" dirty="0" err="1"/>
              <a:t>Package</a:t>
            </a:r>
            <a:r>
              <a:rPr lang="fi-FI" dirty="0"/>
              <a:t> </a:t>
            </a:r>
            <a:r>
              <a:rPr lang="fi-FI" dirty="0" err="1"/>
              <a:t>examples</a:t>
            </a:r>
            <a:endParaRPr lang="fi-FI" dirty="0"/>
          </a:p>
          <a:p>
            <a:pPr marL="685800" lvl="1" indent="-285750"/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NBS Business Requirement Specifications (BRS) –document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Single price and Single position – implementation in the Nordics: Common Market Design description</a:t>
            </a:r>
          </a:p>
          <a:p>
            <a:pPr marL="685800" lvl="1" indent="-285750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endParaRPr lang="en-FI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FF78D-E0DC-7E47-ACC6-0451DEDEE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7" b="22435"/>
          <a:stretch/>
        </p:blipFill>
        <p:spPr>
          <a:xfrm>
            <a:off x="6578457" y="2651929"/>
            <a:ext cx="4778998" cy="31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49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ED3486FE-7C67-4597-97B4-0A3C0D56E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71581"/>
              </p:ext>
            </p:extLst>
          </p:nvPr>
        </p:nvGraphicFramePr>
        <p:xfrm>
          <a:off x="754063" y="2168525"/>
          <a:ext cx="1068370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944">
                  <a:extLst>
                    <a:ext uri="{9D8B030D-6E8A-4147-A177-3AD203B41FA5}">
                      <a16:colId xmlns:a16="http://schemas.microsoft.com/office/drawing/2014/main" val="2074582534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479531648"/>
                    </a:ext>
                  </a:extLst>
                </a:gridCol>
                <a:gridCol w="8171582">
                  <a:extLst>
                    <a:ext uri="{9D8B030D-6E8A-4147-A177-3AD203B41FA5}">
                      <a16:colId xmlns:a16="http://schemas.microsoft.com/office/drawing/2014/main" val="1684746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Date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Changes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27.5.2020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First</a:t>
                      </a:r>
                      <a:r>
                        <a:rPr lang="fi-FI" dirty="0"/>
                        <a:t> version of </a:t>
                      </a:r>
                      <a:r>
                        <a:rPr lang="fi-FI" dirty="0" err="1"/>
                        <a:t>the</a:t>
                      </a:r>
                      <a:r>
                        <a:rPr lang="fi-FI" dirty="0"/>
                        <a:t> Single </a:t>
                      </a:r>
                      <a:r>
                        <a:rPr lang="fi-FI" dirty="0" err="1"/>
                        <a:t>Balance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commisioning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plan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released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40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16.10.2020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Information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about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Imbalance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price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updated</a:t>
                      </a:r>
                      <a:endParaRPr lang="fi-FI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Commisioning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time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schedule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updated</a:t>
                      </a:r>
                      <a:endParaRPr lang="fi-FI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Information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about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new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Fees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updated</a:t>
                      </a:r>
                      <a:endParaRPr lang="fi-FI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/>
                        <a:t>MEPI-</a:t>
                      </a:r>
                      <a:r>
                        <a:rPr lang="fi-FI" dirty="0" err="1"/>
                        <a:t>message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information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concerning</a:t>
                      </a:r>
                      <a:r>
                        <a:rPr lang="fi-FI" dirty="0"/>
                        <a:t> DSO/</a:t>
                      </a:r>
                      <a:r>
                        <a:rPr lang="fi-FI" dirty="0" err="1"/>
                        <a:t>Datahubs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added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64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12.4.2021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Example</a:t>
                      </a:r>
                      <a:r>
                        <a:rPr lang="fi-FI" dirty="0"/>
                        <a:t>: </a:t>
                      </a:r>
                      <a:r>
                        <a:rPr lang="fi-FI" dirty="0" err="1"/>
                        <a:t>Calculation</a:t>
                      </a:r>
                      <a:r>
                        <a:rPr lang="fi-FI" dirty="0"/>
                        <a:t> of </a:t>
                      </a:r>
                      <a:r>
                        <a:rPr lang="fi-FI" dirty="0" err="1"/>
                        <a:t>Imbalance</a:t>
                      </a:r>
                      <a:r>
                        <a:rPr lang="fi-FI" dirty="0"/>
                        <a:t> Volumes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17.5.2021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Information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about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agreement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renewal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updated</a:t>
                      </a:r>
                      <a:endParaRPr lang="fi-FI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Commissioning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time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schedule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updated</a:t>
                      </a:r>
                      <a:endParaRPr lang="fi-FI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/>
                        <a:t>Key </a:t>
                      </a:r>
                      <a:r>
                        <a:rPr lang="fi-FI" dirty="0" err="1"/>
                        <a:t>documents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updated</a:t>
                      </a:r>
                      <a:r>
                        <a:rPr lang="fi-FI" dirty="0"/>
                        <a:t>: Link to </a:t>
                      </a:r>
                      <a:r>
                        <a:rPr lang="fi-FI" dirty="0" err="1"/>
                        <a:t>the</a:t>
                      </a:r>
                      <a:r>
                        <a:rPr lang="fi-FI" dirty="0"/>
                        <a:t> Single </a:t>
                      </a:r>
                      <a:r>
                        <a:rPr lang="fi-FI" dirty="0" err="1"/>
                        <a:t>Balance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Handbook</a:t>
                      </a:r>
                      <a:r>
                        <a:rPr lang="fi-FI" dirty="0"/>
                        <a:t> and data </a:t>
                      </a:r>
                      <a:r>
                        <a:rPr lang="fi-FI" dirty="0" err="1"/>
                        <a:t>package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examples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94194"/>
                  </a:ext>
                </a:extLst>
              </a:tr>
            </a:tbl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64307810-19F2-4F9F-BB2C-FEBBA4AC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Log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1414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50F4DF-2CBE-466B-9DC9-DFE5751F727D}"/>
              </a:ext>
            </a:extLst>
          </p:cNvPr>
          <p:cNvSpPr txBox="1">
            <a:spLocks/>
          </p:cNvSpPr>
          <p:nvPr/>
        </p:nvSpPr>
        <p:spPr>
          <a:xfrm>
            <a:off x="295656" y="1645920"/>
            <a:ext cx="3964117" cy="1325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4988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71513" indent="-136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Create Customer Service Request on 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www.esett.com/contact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Send email to 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settlement@esett.com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Call +358 10 5018500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4F03E-D045-4D29-8E4C-E53366A6A0C5}"/>
              </a:ext>
            </a:extLst>
          </p:cNvPr>
          <p:cNvSpPr/>
          <p:nvPr/>
        </p:nvSpPr>
        <p:spPr>
          <a:xfrm>
            <a:off x="295656" y="8106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 case you need more information</a:t>
            </a:r>
            <a:r>
              <a:rPr lang="en-GB">
                <a:solidFill>
                  <a:schemeClr val="bg1"/>
                </a:solidFill>
              </a:rPr>
              <a:t>, please </a:t>
            </a:r>
            <a:r>
              <a:rPr lang="en-GB" dirty="0">
                <a:solidFill>
                  <a:schemeClr val="bg1"/>
                </a:solidFill>
              </a:rPr>
              <a:t>contact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eSett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30908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EC82F6-7F61-DD4B-B625-58FA38B9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From two balances and single/dual pricing  </a:t>
            </a:r>
            <a:br>
              <a:rPr lang="en-GB" dirty="0"/>
            </a:br>
            <a:r>
              <a:rPr lang="en-GB" dirty="0"/>
              <a:t>to single position and single price </a:t>
            </a:r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3ECF3F-3708-4A39-AD35-AA9725E8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5" y="2168525"/>
            <a:ext cx="10743050" cy="44317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new single balance model is introduced in the European regulation and Electricity Balancing Guideline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current imbalance settlement model will be changed from two balance model to single position – single price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lvl="1" indent="0">
              <a:buNone/>
            </a:pPr>
            <a:endParaRPr lang="en-US"/>
          </a:p>
          <a:p>
            <a:pPr marL="685800" lvl="1" indent="-285750"/>
            <a:r>
              <a:rPr lang="en-US"/>
              <a:t>Future imbalance settlement model (single price is used)</a:t>
            </a:r>
          </a:p>
          <a:p>
            <a:pPr marL="685800" lvl="1" indent="-285750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995810-3340-4B0C-96D8-081FAEA6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9" y="3148389"/>
            <a:ext cx="7293429" cy="1728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80CD34-BA3D-4F4E-AF7E-28DA2F44577A}"/>
              </a:ext>
            </a:extLst>
          </p:cNvPr>
          <p:cNvSpPr/>
          <p:nvPr/>
        </p:nvSpPr>
        <p:spPr>
          <a:xfrm>
            <a:off x="9099094" y="3515427"/>
            <a:ext cx="2623457" cy="994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settlement is achieved by using dual price in production and single price in consumption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DA4AE-2EE6-4F50-AC84-25CD956C4A15}"/>
              </a:ext>
            </a:extLst>
          </p:cNvPr>
          <p:cNvSpPr/>
          <p:nvPr/>
        </p:nvSpPr>
        <p:spPr>
          <a:xfrm>
            <a:off x="9099094" y="5516555"/>
            <a:ext cx="2623457" cy="6262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settlement is achieved by using single price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D4867-8FD8-4BA0-8B89-9D877790004D}"/>
              </a:ext>
            </a:extLst>
          </p:cNvPr>
          <p:cNvSpPr/>
          <p:nvPr/>
        </p:nvSpPr>
        <p:spPr>
          <a:xfrm rot="16200000">
            <a:off x="202559" y="3770750"/>
            <a:ext cx="1728813" cy="484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Current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4372BF-EB67-4B4E-8F57-014D5CCB44DB}"/>
              </a:ext>
            </a:extLst>
          </p:cNvPr>
          <p:cNvSpPr/>
          <p:nvPr/>
        </p:nvSpPr>
        <p:spPr>
          <a:xfrm rot="16200000">
            <a:off x="652695" y="5627796"/>
            <a:ext cx="828540" cy="484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New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7D7F9E-20C8-498D-AE13-71D7BD4E5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68" y="5455569"/>
            <a:ext cx="7352486" cy="8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AAC16C1-8750-4C10-A878-C5A4C1159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13" y="3746162"/>
            <a:ext cx="7352486" cy="8420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5D9B58-932B-4CE3-9B51-5B9CC4BE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components of the new model will mainly remain the same in the formula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C97E5A2-D63F-4ED6-8B99-B009A5EDEDEE}"/>
              </a:ext>
            </a:extLst>
          </p:cNvPr>
          <p:cNvSpPr/>
          <p:nvPr/>
        </p:nvSpPr>
        <p:spPr>
          <a:xfrm>
            <a:off x="598714" y="1782533"/>
            <a:ext cx="3850822" cy="1476374"/>
          </a:xfrm>
          <a:prstGeom prst="wedgeRectCallout">
            <a:avLst>
              <a:gd name="adj1" fmla="val 40333"/>
              <a:gd name="adj2" fmla="val 106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Metered and profiled consumption per metering grid area per retailer per hour. </a:t>
            </a:r>
          </a:p>
          <a:p>
            <a:r>
              <a:rPr lang="en-GB" sz="1200" dirty="0"/>
              <a:t>Consumption is divided into the following types: </a:t>
            </a:r>
          </a:p>
          <a:p>
            <a:r>
              <a:rPr lang="en-GB" sz="1200" dirty="0"/>
              <a:t>grid losses, interruptible consumption, industry consumption over 50MW, pumped storage and PU own consumption.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E7BD97F-597C-4660-B392-599A21608B30}"/>
              </a:ext>
            </a:extLst>
          </p:cNvPr>
          <p:cNvSpPr/>
          <p:nvPr/>
        </p:nvSpPr>
        <p:spPr>
          <a:xfrm>
            <a:off x="753623" y="5119011"/>
            <a:ext cx="3958391" cy="1202464"/>
          </a:xfrm>
          <a:prstGeom prst="wedgeRectCallout">
            <a:avLst>
              <a:gd name="adj1" fmla="val 3971"/>
              <a:gd name="adj2" fmla="val -1132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Production on hourly basis. </a:t>
            </a:r>
          </a:p>
          <a:p>
            <a:r>
              <a:rPr lang="en-GB" sz="1200" dirty="0"/>
              <a:t>Production is divided into two categories, Normal and Minor. Following production types are defined: </a:t>
            </a:r>
          </a:p>
          <a:p>
            <a:r>
              <a:rPr lang="en-GB" sz="1200" dirty="0"/>
              <a:t>hydro, wind, nuclear, thermal, solar and other.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8A0F111-9907-4B66-9D0E-FAB311484450}"/>
              </a:ext>
            </a:extLst>
          </p:cNvPr>
          <p:cNvSpPr/>
          <p:nvPr/>
        </p:nvSpPr>
        <p:spPr>
          <a:xfrm>
            <a:off x="4649931" y="1782533"/>
            <a:ext cx="3183701" cy="1476374"/>
          </a:xfrm>
          <a:prstGeom prst="wedgeRectCallout">
            <a:avLst>
              <a:gd name="adj1" fmla="val -31567"/>
              <a:gd name="adj2" fmla="val 1087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Trade includes:</a:t>
            </a:r>
          </a:p>
          <a:p>
            <a:r>
              <a:rPr lang="en-GB" sz="1200" b="1" dirty="0"/>
              <a:t>PX market trade</a:t>
            </a:r>
            <a:r>
              <a:rPr lang="en-GB" sz="1200" dirty="0"/>
              <a:t>, the electricity trade concluded on the NEMO(s) – Day-ahead or Intraday.</a:t>
            </a:r>
          </a:p>
          <a:p>
            <a:r>
              <a:rPr lang="en-GB" sz="1200" b="1" dirty="0"/>
              <a:t>Bilateral trade</a:t>
            </a:r>
            <a:r>
              <a:rPr lang="en-GB" sz="1200" dirty="0"/>
              <a:t>,</a:t>
            </a:r>
            <a:r>
              <a:rPr lang="en-GB" sz="1200" b="1" dirty="0"/>
              <a:t> </a:t>
            </a:r>
            <a:r>
              <a:rPr lang="en-GB" sz="1200" dirty="0"/>
              <a:t>the electricity trade that has been agreed upon between two market participants.</a:t>
            </a:r>
            <a:endParaRPr lang="en-GB" sz="1200" b="1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F6B2A75-F5A5-4CD6-B504-59DE92DD92C3}"/>
              </a:ext>
            </a:extLst>
          </p:cNvPr>
          <p:cNvSpPr/>
          <p:nvPr/>
        </p:nvSpPr>
        <p:spPr>
          <a:xfrm>
            <a:off x="5685277" y="5119010"/>
            <a:ext cx="3262779" cy="1202464"/>
          </a:xfrm>
          <a:prstGeom prst="wedgeRectCallout">
            <a:avLst>
              <a:gd name="adj1" fmla="val -15039"/>
              <a:gd name="adj2" fmla="val -1105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Imbalance adjustment means the correction applied to the position of a BRP (or later a BSP) by TSO for the calculation of the imbalance volume.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90BED47-7DB9-4547-9519-35750FEEE738}"/>
              </a:ext>
            </a:extLst>
          </p:cNvPr>
          <p:cNvSpPr/>
          <p:nvPr/>
        </p:nvSpPr>
        <p:spPr>
          <a:xfrm>
            <a:off x="7991890" y="1782534"/>
            <a:ext cx="3270743" cy="1476374"/>
          </a:xfrm>
          <a:prstGeom prst="wedgeRectCallout">
            <a:avLst>
              <a:gd name="adj1" fmla="val -48499"/>
              <a:gd name="adj2" fmla="val 10100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/>
              <a:t>eSett</a:t>
            </a:r>
            <a:r>
              <a:rPr lang="en-GB" sz="1200" dirty="0"/>
              <a:t> calculates the MGA imbalance based on reported values from the Metered Data Aggregator. MGA Imbalance is calculated as follows:</a:t>
            </a:r>
          </a:p>
          <a:p>
            <a:endParaRPr lang="en-GB" sz="1200" dirty="0"/>
          </a:p>
          <a:p>
            <a:r>
              <a:rPr lang="en-GB" sz="1200" dirty="0"/>
              <a:t>MGA Imbalance = Consumption + Production + MGA exchange import per adjacent MGA + MGA exchange export per adjacent MGA</a:t>
            </a:r>
          </a:p>
        </p:txBody>
      </p:sp>
    </p:spTree>
    <p:extLst>
      <p:ext uri="{BB962C8B-B14F-4D97-AF65-F5344CB8AC3E}">
        <p14:creationId xmlns:p14="http://schemas.microsoft.com/office/powerpoint/2010/main" val="381967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FBA1044-41F0-4A6E-BB6A-4B7CD09A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5" y="2160859"/>
            <a:ext cx="10743050" cy="3997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Here </a:t>
            </a:r>
            <a:r>
              <a:rPr lang="fi-FI" dirty="0" err="1"/>
              <a:t>below</a:t>
            </a:r>
            <a:r>
              <a:rPr lang="fi-FI" dirty="0"/>
              <a:t> is </a:t>
            </a:r>
            <a:r>
              <a:rPr lang="fi-FI" dirty="0" err="1"/>
              <a:t>presented</a:t>
            </a:r>
            <a:r>
              <a:rPr lang="fi-FI" dirty="0"/>
              <a:t> an </a:t>
            </a:r>
            <a:r>
              <a:rPr lang="fi-FI" dirty="0" err="1"/>
              <a:t>example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BRP’s</a:t>
            </a:r>
            <a:r>
              <a:rPr lang="fi-FI" dirty="0"/>
              <a:t> </a:t>
            </a:r>
            <a:r>
              <a:rPr lang="fi-FI" dirty="0" err="1"/>
              <a:t>imbalance</a:t>
            </a:r>
            <a:r>
              <a:rPr lang="fi-FI" dirty="0"/>
              <a:t> </a:t>
            </a:r>
            <a:r>
              <a:rPr lang="fi-FI" dirty="0" err="1"/>
              <a:t>calculation</a:t>
            </a:r>
            <a:r>
              <a:rPr lang="fi-FI" dirty="0"/>
              <a:t> (input </a:t>
            </a:r>
            <a:r>
              <a:rPr lang="fi-FI" dirty="0" err="1"/>
              <a:t>values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).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 is made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BRP’s</a:t>
            </a:r>
            <a:r>
              <a:rPr lang="fi-FI" dirty="0"/>
              <a:t> </a:t>
            </a:r>
            <a:r>
              <a:rPr lang="fi-FI" dirty="0" err="1"/>
              <a:t>perspective</a:t>
            </a:r>
            <a:r>
              <a:rPr lang="fi-FI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F148E0-0C47-46CF-849E-AE92DC63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fi-FI" dirty="0" err="1"/>
              <a:t>Calculation</a:t>
            </a:r>
            <a:r>
              <a:rPr lang="fi-FI" dirty="0"/>
              <a:t> of </a:t>
            </a:r>
            <a:r>
              <a:rPr lang="fi-FI" dirty="0" err="1"/>
              <a:t>Imbalance</a:t>
            </a:r>
            <a:r>
              <a:rPr lang="fi-FI" dirty="0"/>
              <a:t> Volumes (input </a:t>
            </a:r>
            <a:r>
              <a:rPr lang="fi-FI" dirty="0" err="1"/>
              <a:t>values</a:t>
            </a:r>
            <a:r>
              <a:rPr lang="fi-FI" dirty="0"/>
              <a:t>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778B338F-CE82-4B98-B6D2-5495A1526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32157"/>
              </p:ext>
            </p:extLst>
          </p:nvPr>
        </p:nvGraphicFramePr>
        <p:xfrm>
          <a:off x="1117594" y="2846211"/>
          <a:ext cx="7523067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15283">
                  <a:extLst>
                    <a:ext uri="{9D8B030D-6E8A-4147-A177-3AD203B41FA5}">
                      <a16:colId xmlns:a16="http://schemas.microsoft.com/office/drawing/2014/main" val="1118316544"/>
                    </a:ext>
                  </a:extLst>
                </a:gridCol>
                <a:gridCol w="2007784">
                  <a:extLst>
                    <a:ext uri="{9D8B030D-6E8A-4147-A177-3AD203B41FA5}">
                      <a16:colId xmlns:a16="http://schemas.microsoft.com/office/drawing/2014/main" val="2715328615"/>
                    </a:ext>
                  </a:extLst>
                </a:gridCol>
              </a:tblGrid>
              <a:tr h="335337">
                <a:tc>
                  <a:txBody>
                    <a:bodyPr/>
                    <a:lstStyle/>
                    <a:p>
                      <a:r>
                        <a:rPr lang="fi-FI" dirty="0" err="1"/>
                        <a:t>Imbalance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92264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fi-FI" dirty="0" err="1"/>
                        <a:t>Metered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production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99321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fi-FI" dirty="0" err="1"/>
                        <a:t>Profiled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consumption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36996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fi-FI" dirty="0" err="1"/>
                        <a:t>Metered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consumption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53527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fi-FI" dirty="0" err="1"/>
                        <a:t>Bilateral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trades</a:t>
                      </a:r>
                      <a:r>
                        <a:rPr lang="fi-FI" dirty="0"/>
                        <a:t> (</a:t>
                      </a:r>
                      <a:r>
                        <a:rPr lang="fi-FI" dirty="0" err="1"/>
                        <a:t>purchase</a:t>
                      </a:r>
                      <a:r>
                        <a:rPr lang="fi-FI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95070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fi-FI" dirty="0"/>
                        <a:t>Day-</a:t>
                      </a:r>
                      <a:r>
                        <a:rPr lang="fi-FI" dirty="0" err="1"/>
                        <a:t>ahead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trades</a:t>
                      </a:r>
                      <a:r>
                        <a:rPr lang="fi-FI" dirty="0"/>
                        <a:t> (</a:t>
                      </a:r>
                      <a:r>
                        <a:rPr lang="fi-FI" dirty="0" err="1"/>
                        <a:t>sale</a:t>
                      </a:r>
                      <a:r>
                        <a:rPr lang="fi-FI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618148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fi-FI" dirty="0" err="1"/>
                        <a:t>Intraday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trades</a:t>
                      </a:r>
                      <a:r>
                        <a:rPr lang="fi-FI" dirty="0"/>
                        <a:t> (</a:t>
                      </a:r>
                      <a:r>
                        <a:rPr lang="fi-FI" dirty="0" err="1"/>
                        <a:t>purchase</a:t>
                      </a:r>
                      <a:r>
                        <a:rPr lang="fi-FI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78871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fi-FI" dirty="0"/>
                        <a:t>MGA </a:t>
                      </a:r>
                      <a:r>
                        <a:rPr lang="fi-FI" dirty="0" err="1"/>
                        <a:t>Imbalance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14784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Imbalance adjustment (up regulation, sale to TSO)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65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57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FBA1044-41F0-4A6E-BB6A-4B7CD09A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5" y="2160859"/>
            <a:ext cx="10743050" cy="3997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Here </a:t>
            </a:r>
            <a:r>
              <a:rPr lang="fi-FI" dirty="0" err="1"/>
              <a:t>below</a:t>
            </a:r>
            <a:r>
              <a:rPr lang="fi-FI" dirty="0"/>
              <a:t> is </a:t>
            </a:r>
            <a:r>
              <a:rPr lang="fi-FI" dirty="0" err="1"/>
              <a:t>presented</a:t>
            </a:r>
            <a:r>
              <a:rPr lang="fi-FI" dirty="0"/>
              <a:t> an </a:t>
            </a:r>
            <a:r>
              <a:rPr lang="fi-FI" dirty="0" err="1"/>
              <a:t>example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BRP’s</a:t>
            </a:r>
            <a:r>
              <a:rPr lang="fi-FI" dirty="0"/>
              <a:t> </a:t>
            </a:r>
            <a:r>
              <a:rPr lang="fi-FI" dirty="0" err="1"/>
              <a:t>imbalance</a:t>
            </a:r>
            <a:r>
              <a:rPr lang="fi-FI" dirty="0"/>
              <a:t> </a:t>
            </a:r>
            <a:r>
              <a:rPr lang="fi-FI" dirty="0" err="1"/>
              <a:t>calculation</a:t>
            </a:r>
            <a:r>
              <a:rPr lang="fi-FI" dirty="0"/>
              <a:t> (</a:t>
            </a:r>
            <a:r>
              <a:rPr lang="fi-FI" dirty="0" err="1"/>
              <a:t>calculation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).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 is made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BRP’s</a:t>
            </a:r>
            <a:r>
              <a:rPr lang="fi-FI" dirty="0"/>
              <a:t> </a:t>
            </a:r>
            <a:r>
              <a:rPr lang="fi-FI" dirty="0" err="1"/>
              <a:t>perspective</a:t>
            </a:r>
            <a:r>
              <a:rPr lang="fi-FI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F148E0-0C47-46CF-849E-AE92DC63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fi-FI" dirty="0" err="1"/>
              <a:t>Calculation</a:t>
            </a:r>
            <a:r>
              <a:rPr lang="fi-FI" dirty="0"/>
              <a:t> of </a:t>
            </a:r>
            <a:r>
              <a:rPr lang="fi-FI" dirty="0" err="1"/>
              <a:t>Imbalance</a:t>
            </a:r>
            <a:r>
              <a:rPr lang="fi-FI" dirty="0"/>
              <a:t> Volumes (</a:t>
            </a:r>
            <a:r>
              <a:rPr lang="fi-FI" dirty="0" err="1"/>
              <a:t>calculation</a:t>
            </a:r>
            <a:r>
              <a:rPr lang="fi-FI" dirty="0"/>
              <a:t>)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0EF9145B-1FB3-43CF-9B42-F25E5AE75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89557"/>
              </p:ext>
            </p:extLst>
          </p:nvPr>
        </p:nvGraphicFramePr>
        <p:xfrm>
          <a:off x="1115734" y="2829434"/>
          <a:ext cx="10743047" cy="246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21">
                  <a:extLst>
                    <a:ext uri="{9D8B030D-6E8A-4147-A177-3AD203B41FA5}">
                      <a16:colId xmlns:a16="http://schemas.microsoft.com/office/drawing/2014/main" val="3560447006"/>
                    </a:ext>
                  </a:extLst>
                </a:gridCol>
                <a:gridCol w="1534721">
                  <a:extLst>
                    <a:ext uri="{9D8B030D-6E8A-4147-A177-3AD203B41FA5}">
                      <a16:colId xmlns:a16="http://schemas.microsoft.com/office/drawing/2014/main" val="1114530635"/>
                    </a:ext>
                  </a:extLst>
                </a:gridCol>
                <a:gridCol w="1534721">
                  <a:extLst>
                    <a:ext uri="{9D8B030D-6E8A-4147-A177-3AD203B41FA5}">
                      <a16:colId xmlns:a16="http://schemas.microsoft.com/office/drawing/2014/main" val="250472117"/>
                    </a:ext>
                  </a:extLst>
                </a:gridCol>
                <a:gridCol w="1534721">
                  <a:extLst>
                    <a:ext uri="{9D8B030D-6E8A-4147-A177-3AD203B41FA5}">
                      <a16:colId xmlns:a16="http://schemas.microsoft.com/office/drawing/2014/main" val="565571870"/>
                    </a:ext>
                  </a:extLst>
                </a:gridCol>
                <a:gridCol w="1534721">
                  <a:extLst>
                    <a:ext uri="{9D8B030D-6E8A-4147-A177-3AD203B41FA5}">
                      <a16:colId xmlns:a16="http://schemas.microsoft.com/office/drawing/2014/main" val="3746933530"/>
                    </a:ext>
                  </a:extLst>
                </a:gridCol>
                <a:gridCol w="1534721">
                  <a:extLst>
                    <a:ext uri="{9D8B030D-6E8A-4147-A177-3AD203B41FA5}">
                      <a16:colId xmlns:a16="http://schemas.microsoft.com/office/drawing/2014/main" val="947417640"/>
                    </a:ext>
                  </a:extLst>
                </a:gridCol>
                <a:gridCol w="1534721">
                  <a:extLst>
                    <a:ext uri="{9D8B030D-6E8A-4147-A177-3AD203B41FA5}">
                      <a16:colId xmlns:a16="http://schemas.microsoft.com/office/drawing/2014/main" val="4121085949"/>
                    </a:ext>
                  </a:extLst>
                </a:gridCol>
              </a:tblGrid>
              <a:tr h="529853">
                <a:tc gridSpan="7"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Imbalance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calculation</a:t>
                      </a:r>
                      <a:r>
                        <a:rPr lang="fi-FI" dirty="0"/>
                        <a:t> [MWh]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58425"/>
                  </a:ext>
                </a:extLst>
              </a:tr>
              <a:tr h="969943"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Imbalance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calculation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Metered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Production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/>
                        <a:t>Metered</a:t>
                      </a:r>
                      <a:r>
                        <a:rPr lang="fi-FI" dirty="0"/>
                        <a:t> + </a:t>
                      </a:r>
                      <a:r>
                        <a:rPr lang="fi-FI" dirty="0" err="1"/>
                        <a:t>Profiled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consumption</a:t>
                      </a:r>
                      <a:endParaRPr lang="fi-FI" dirty="0"/>
                    </a:p>
                    <a:p>
                      <a:pPr algn="ctr"/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Bilateral</a:t>
                      </a:r>
                      <a:r>
                        <a:rPr lang="fi-FI" dirty="0"/>
                        <a:t> + Day-</a:t>
                      </a:r>
                      <a:r>
                        <a:rPr lang="fi-FI" dirty="0" err="1"/>
                        <a:t>ahead</a:t>
                      </a:r>
                      <a:r>
                        <a:rPr lang="fi-FI" dirty="0"/>
                        <a:t> + </a:t>
                      </a:r>
                      <a:r>
                        <a:rPr lang="fi-FI" dirty="0" err="1"/>
                        <a:t>Intraday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trades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Imbalance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Adjustments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MGA </a:t>
                      </a:r>
                      <a:r>
                        <a:rPr lang="fi-FI" dirty="0" err="1"/>
                        <a:t>imbalance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err="1"/>
                        <a:t>Imbalance</a:t>
                      </a:r>
                      <a:endParaRPr lang="fi-FI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186749"/>
                  </a:ext>
                </a:extLst>
              </a:tr>
              <a:tr h="746110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Delivery </a:t>
                      </a:r>
                      <a:r>
                        <a:rPr lang="fi-FI" dirty="0" err="1"/>
                        <a:t>period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-15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689903"/>
                  </a:ext>
                </a:extLst>
              </a:tr>
            </a:tbl>
          </a:graphicData>
        </a:graphic>
      </p:graphicFrame>
      <p:sp>
        <p:nvSpPr>
          <p:cNvPr id="6" name="Nuoli: Oikea 5">
            <a:extLst>
              <a:ext uri="{FF2B5EF4-FFF2-40B4-BE49-F238E27FC236}">
                <a16:creationId xmlns:a16="http://schemas.microsoft.com/office/drawing/2014/main" id="{33BDA077-16D3-4EC4-AAE2-CD7DAC8CA45D}"/>
              </a:ext>
            </a:extLst>
          </p:cNvPr>
          <p:cNvSpPr/>
          <p:nvPr/>
        </p:nvSpPr>
        <p:spPr>
          <a:xfrm>
            <a:off x="1115734" y="5576913"/>
            <a:ext cx="918595" cy="612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6DD9A9B-8D6B-49C9-8404-2F15DA22EEA4}"/>
              </a:ext>
            </a:extLst>
          </p:cNvPr>
          <p:cNvSpPr txBox="1"/>
          <p:nvPr/>
        </p:nvSpPr>
        <p:spPr>
          <a:xfrm>
            <a:off x="2101442" y="5637402"/>
            <a:ext cx="975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As a </a:t>
            </a:r>
            <a:r>
              <a:rPr lang="fi-FI" dirty="0" err="1"/>
              <a:t>result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BRP’s</a:t>
            </a:r>
            <a:r>
              <a:rPr lang="fi-FI" dirty="0"/>
              <a:t> </a:t>
            </a:r>
            <a:r>
              <a:rPr lang="fi-FI" dirty="0" err="1"/>
              <a:t>imbalance</a:t>
            </a:r>
            <a:r>
              <a:rPr lang="fi-FI" dirty="0"/>
              <a:t> </a:t>
            </a:r>
            <a:r>
              <a:rPr lang="fi-FI" dirty="0" err="1"/>
              <a:t>calculation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a -15 MWh </a:t>
            </a:r>
            <a:r>
              <a:rPr lang="fi-FI" dirty="0" err="1"/>
              <a:t>deficit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BRP’s</a:t>
            </a:r>
            <a:r>
              <a:rPr lang="fi-FI" dirty="0"/>
              <a:t> </a:t>
            </a:r>
            <a:r>
              <a:rPr lang="fi-FI" dirty="0" err="1"/>
              <a:t>imbalance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BRP </a:t>
            </a:r>
            <a:r>
              <a:rPr lang="fi-FI" dirty="0" err="1"/>
              <a:t>buys</a:t>
            </a:r>
            <a:r>
              <a:rPr lang="fi-FI" dirty="0"/>
              <a:t> 15 MWh </a:t>
            </a:r>
            <a:r>
              <a:rPr lang="fi-FI" dirty="0" err="1"/>
              <a:t>from</a:t>
            </a:r>
            <a:r>
              <a:rPr lang="fi-FI" dirty="0"/>
              <a:t> eSett.</a:t>
            </a:r>
          </a:p>
        </p:txBody>
      </p:sp>
    </p:spTree>
    <p:extLst>
      <p:ext uri="{BB962C8B-B14F-4D97-AF65-F5344CB8AC3E}">
        <p14:creationId xmlns:p14="http://schemas.microsoft.com/office/powerpoint/2010/main" val="59649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AA4896-E215-4246-B19F-473049D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main principles in the settlement will remain the same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1E731C-8693-4BD9-B72F-C740928BA2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changes to the market roles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changes to the reporting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changes to the settlement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E2CE76-EBE5-49B4-8B7E-AFD7FFCD02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changes to gate 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changes to invoicing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DD18D-130E-4738-A7AC-F25C60BF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46" y="3298371"/>
            <a:ext cx="81724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1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67E13D66-C297-2742-A7DC-8229BBE1C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500" y="7009"/>
            <a:ext cx="5016500" cy="68439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E5A1B7-9EF7-2346-BF43-71D636ED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Imbalance price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C778A-55B3-6B47-AFD8-9A0EE3F639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Imbalance is priced according to a single price model, which means that positive and negative imbalances have the same price per MBA.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imbalance price has now been proposed by the Nordic TSOs to be the same as the </a:t>
            </a:r>
            <a:r>
              <a:rPr lang="en-GB" dirty="0" err="1"/>
              <a:t>mFRR</a:t>
            </a:r>
            <a:r>
              <a:rPr lang="en-GB" dirty="0"/>
              <a:t> price in the dominating direction.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the same imbalance price as for the current consumption imbalance. This is technically achieved using the incentivising component.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More information about imbalance prices can be found from </a:t>
            </a:r>
            <a:r>
              <a:rPr lang="fi-FI" dirty="0" err="1">
                <a:effectLst/>
                <a:latin typeface="Arial" panose="020B0604020202020204" pitchFamily="34" charset="0"/>
              </a:rPr>
              <a:t>Common</a:t>
            </a:r>
            <a:r>
              <a:rPr lang="fi-FI" dirty="0">
                <a:effectLst/>
                <a:latin typeface="Arial" panose="020B0604020202020204" pitchFamily="34" charset="0"/>
              </a:rPr>
              <a:t> Market Design </a:t>
            </a:r>
            <a:r>
              <a:rPr lang="fi-FI" dirty="0" err="1">
                <a:effectLst/>
                <a:latin typeface="Arial" panose="020B0604020202020204" pitchFamily="34" charset="0"/>
              </a:rPr>
              <a:t>description</a:t>
            </a:r>
            <a:r>
              <a:rPr lang="fi-FI" dirty="0">
                <a:effectLst/>
                <a:latin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6429D-441C-0946-9036-38A3EF3A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abl7c6i5ipP8TZ5a6h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yzdr73d7QLoKZV.pLY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J41gIxJxxyN3xGlgiyxQ"/>
</p:tagLst>
</file>

<file path=ppt/theme/theme1.xml><?xml version="1.0" encoding="utf-8"?>
<a:theme xmlns:a="http://schemas.openxmlformats.org/drawingml/2006/main" name="Office Theme">
  <a:themeElements>
    <a:clrScheme name="ESETT VÄRIT FINAL">
      <a:dk1>
        <a:srgbClr val="201F1F"/>
      </a:dk1>
      <a:lt1>
        <a:srgbClr val="FFFFFF"/>
      </a:lt1>
      <a:dk2>
        <a:srgbClr val="516BB3"/>
      </a:dk2>
      <a:lt2>
        <a:srgbClr val="E7E6E6"/>
      </a:lt2>
      <a:accent1>
        <a:srgbClr val="7058A6"/>
      </a:accent1>
      <a:accent2>
        <a:srgbClr val="63AEDA"/>
      </a:accent2>
      <a:accent3>
        <a:srgbClr val="08539B"/>
      </a:accent3>
      <a:accent4>
        <a:srgbClr val="99C137"/>
      </a:accent4>
      <a:accent5>
        <a:srgbClr val="2099D1"/>
      </a:accent5>
      <a:accent6>
        <a:srgbClr val="ED6987"/>
      </a:accent6>
      <a:hlink>
        <a:srgbClr val="954F71"/>
      </a:hlink>
      <a:folHlink>
        <a:srgbClr val="7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ETT_PPT-pohja_FINAL" id="{ECE071FF-01FB-114C-9A0C-BE4CEFE0F329}" vid="{7530B17D-D18D-1B44-87BB-87EC00DB46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EF857B8B49E43A0ADC067B4575F49" ma:contentTypeVersion="13" ma:contentTypeDescription="Create a new document." ma:contentTypeScope="" ma:versionID="8e9c64881d7147541b44a00bc9872c43">
  <xsd:schema xmlns:xsd="http://www.w3.org/2001/XMLSchema" xmlns:xs="http://www.w3.org/2001/XMLSchema" xmlns:p="http://schemas.microsoft.com/office/2006/metadata/properties" xmlns:ns3="6fbecb3e-d9e3-4507-a344-3db7f82caab7" xmlns:ns4="ab078297-b299-4fd9-9c6c-64765a77d6ac" targetNamespace="http://schemas.microsoft.com/office/2006/metadata/properties" ma:root="true" ma:fieldsID="0b3e15a99f5d9ceb3dedf0de2b7bf9aa" ns3:_="" ns4:_="">
    <xsd:import namespace="6fbecb3e-d9e3-4507-a344-3db7f82caab7"/>
    <xsd:import namespace="ab078297-b299-4fd9-9c6c-64765a77d6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ecb3e-d9e3-4507-a344-3db7f82ca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78297-b299-4fd9-9c6c-64765a77d6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4F6B2A-96BD-4BBE-8906-EAE6D1E5D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ecb3e-d9e3-4507-a344-3db7f82caab7"/>
    <ds:schemaRef ds:uri="ab078297-b299-4fd9-9c6c-64765a77d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1C5E05-61A6-4495-A13B-F4993DCBF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B9F72-E9C3-429E-82E1-FACD48D478FD}">
  <ds:schemaRefs>
    <ds:schemaRef ds:uri="http://schemas.microsoft.com/office/2006/documentManagement/types"/>
    <ds:schemaRef ds:uri="http://purl.org/dc/terms/"/>
    <ds:schemaRef ds:uri="ab078297-b299-4fd9-9c6c-64765a77d6a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fbecb3e-d9e3-4507-a344-3db7f82caa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eSett - Powerpoint pohja</Template>
  <TotalTime>3122</TotalTime>
  <Words>2627</Words>
  <Application>Microsoft Office PowerPoint</Application>
  <PresentationFormat>Laajakuva</PresentationFormat>
  <Paragraphs>361</Paragraphs>
  <Slides>33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think-cell Slide</vt:lpstr>
      <vt:lpstr>Single Balance  Commissioning Plan</vt:lpstr>
      <vt:lpstr>Commission plan for Single Balance – Single Price Model</vt:lpstr>
      <vt:lpstr>Single Position – Single Price Model</vt:lpstr>
      <vt:lpstr>From two balances and single/dual pricing   to single position and single price </vt:lpstr>
      <vt:lpstr>The components of the new model will mainly remain the same in the formula</vt:lpstr>
      <vt:lpstr>Example: Calculation of Imbalance Volumes (input values)</vt:lpstr>
      <vt:lpstr>Example: Calculation of Imbalance Volumes (calculation)</vt:lpstr>
      <vt:lpstr>The main principles in the settlement will remain the same</vt:lpstr>
      <vt:lpstr>Imbalance price </vt:lpstr>
      <vt:lpstr>Minor production structure changes </vt:lpstr>
      <vt:lpstr>Market Monitoring - Key Performance Indicators will be modified to fit to the new model </vt:lpstr>
      <vt:lpstr>Adjusted formulas on Single balance model</vt:lpstr>
      <vt:lpstr>Adjusted formulas on Single balance model</vt:lpstr>
      <vt:lpstr>Advanced Settlement Report (Week/Month) changes</vt:lpstr>
      <vt:lpstr>BRP Imbalance KPI Report (Own Data/Country) changes</vt:lpstr>
      <vt:lpstr>BRP Imbalance KPI Report new formula</vt:lpstr>
      <vt:lpstr>Transition phase reporting</vt:lpstr>
      <vt:lpstr>Imbalance Settlement Agreement’s  Appendices will be amended  </vt:lpstr>
      <vt:lpstr>Amendments due to Single Balance Model  in Agreement Appendices </vt:lpstr>
      <vt:lpstr>Balance Agreement update needs</vt:lpstr>
      <vt:lpstr>Commissioning time schedule</vt:lpstr>
      <vt:lpstr>Changes to the Market Participants </vt:lpstr>
      <vt:lpstr>Changes to BRPs - Settlement </vt:lpstr>
      <vt:lpstr>Changes to BRPs - Fees</vt:lpstr>
      <vt:lpstr>Changes to BRPs - Invoice content will change to reflect new model </vt:lpstr>
      <vt:lpstr>Changes to BRPs – Dynamic Collateral model will be adjusted to new model </vt:lpstr>
      <vt:lpstr>Changes to BRPs – number of data package will decrease</vt:lpstr>
      <vt:lpstr>Changes to BRPs – Online Service views</vt:lpstr>
      <vt:lpstr>For DSO and datahubs – single balance model introduces only minor changes </vt:lpstr>
      <vt:lpstr>Changes for RE</vt:lpstr>
      <vt:lpstr>Key documents provide detailed information on changes </vt:lpstr>
      <vt:lpstr>Change Log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Collaterals - NBS TF and TSOs/eSett</dc:title>
  <dc:creator>Minnakaisa Ahonen</dc:creator>
  <cp:lastModifiedBy>Kim Saarijärvi</cp:lastModifiedBy>
  <cp:revision>104</cp:revision>
  <dcterms:created xsi:type="dcterms:W3CDTF">2020-02-10T07:57:09Z</dcterms:created>
  <dcterms:modified xsi:type="dcterms:W3CDTF">2021-05-14T09:20:54Z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0x010100719EF857B8B49E43A0ADC067B4575F49</vt:lpwstr>
  </property>
</Properties>
</file>